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65" r:id="rId8"/>
    <p:sldId id="279" r:id="rId9"/>
    <p:sldId id="267" r:id="rId10"/>
    <p:sldId id="270" r:id="rId11"/>
    <p:sldId id="271" r:id="rId12"/>
    <p:sldId id="272" r:id="rId13"/>
    <p:sldId id="273" r:id="rId14"/>
    <p:sldId id="274" r:id="rId15"/>
    <p:sldId id="275" r:id="rId16"/>
    <p:sldId id="269" r:id="rId17"/>
    <p:sldId id="276" r:id="rId18"/>
    <p:sldId id="277" r:id="rId19"/>
    <p:sldId id="278" r:id="rId20"/>
    <p:sldId id="280" r:id="rId21"/>
    <p:sldId id="291" r:id="rId22"/>
    <p:sldId id="292" r:id="rId23"/>
    <p:sldId id="281" r:id="rId24"/>
    <p:sldId id="282" r:id="rId25"/>
    <p:sldId id="283" r:id="rId26"/>
    <p:sldId id="284" r:id="rId27"/>
    <p:sldId id="285" r:id="rId28"/>
    <p:sldId id="286" r:id="rId29"/>
    <p:sldId id="287" r:id="rId30"/>
    <p:sldId id="288" r:id="rId31"/>
    <p:sldId id="289" r:id="rId32"/>
    <p:sldId id="290" r:id="rId33"/>
    <p:sldId id="293" r:id="rId34"/>
    <p:sldId id="294" r:id="rId35"/>
    <p:sldId id="295" r:id="rId36"/>
    <p:sldId id="296" r:id="rId37"/>
    <p:sldId id="297" r:id="rId38"/>
    <p:sldId id="298" r:id="rId39"/>
    <p:sldId id="299" r:id="rId40"/>
    <p:sldId id="30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C5AE0-E60F-4949-98C0-EBAB3BD2AF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F87F08-F6CC-41F6-B67B-97B0AE4FE29A}"/>
              </a:ext>
            </a:extLst>
          </p:cNvPr>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B2A83A-8E9F-4BE1-8E58-68DFCB657825}"/>
              </a:ext>
            </a:extLst>
          </p:cNvPr>
          <p:cNvSpPr>
            <a:spLocks noGrp="1"/>
          </p:cNvSpPr>
          <p:nvPr>
            <p:ph type="dt" sz="half" idx="10"/>
          </p:nvPr>
        </p:nvSpPr>
        <p:spPr/>
        <p:txBody>
          <a:bodyPr/>
          <a:lstStyle/>
          <a:p>
            <a:fld id="{24258D31-0BDC-4CB5-B20B-83D08A69648B}" type="datetimeFigureOut">
              <a:rPr lang="en-US" smtClean="0"/>
              <a:t>6/2/2021</a:t>
            </a:fld>
            <a:endParaRPr lang="en-US"/>
          </a:p>
        </p:txBody>
      </p:sp>
      <p:sp>
        <p:nvSpPr>
          <p:cNvPr id="5" name="Footer Placeholder 4">
            <a:extLst>
              <a:ext uri="{FF2B5EF4-FFF2-40B4-BE49-F238E27FC236}">
                <a16:creationId xmlns:a16="http://schemas.microsoft.com/office/drawing/2014/main" id="{4879B3C4-4EE2-4BF6-A82F-D388F4744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53900-7B54-4B4C-A7C7-585E5065666D}"/>
              </a:ext>
            </a:extLst>
          </p:cNvPr>
          <p:cNvSpPr>
            <a:spLocks noGrp="1"/>
          </p:cNvSpPr>
          <p:nvPr>
            <p:ph type="sldNum" sz="quarter" idx="12"/>
          </p:nvPr>
        </p:nvSpPr>
        <p:spPr/>
        <p:txBody>
          <a:bodyPr/>
          <a:lstStyle/>
          <a:p>
            <a:fld id="{88F51C0D-B010-4F93-9499-638DF433C31F}" type="slidenum">
              <a:rPr lang="en-US" smtClean="0"/>
              <a:t>‹#›</a:t>
            </a:fld>
            <a:endParaRPr lang="en-US"/>
          </a:p>
        </p:txBody>
      </p:sp>
    </p:spTree>
    <p:extLst>
      <p:ext uri="{BB962C8B-B14F-4D97-AF65-F5344CB8AC3E}">
        <p14:creationId xmlns:p14="http://schemas.microsoft.com/office/powerpoint/2010/main" val="1788108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49CFA-D738-42E2-BCCD-A740924C8B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98B87C-3852-41CD-9CF4-306C312026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640E3-2F71-4B77-8383-16EAE56F4EF5}"/>
              </a:ext>
            </a:extLst>
          </p:cNvPr>
          <p:cNvSpPr>
            <a:spLocks noGrp="1"/>
          </p:cNvSpPr>
          <p:nvPr>
            <p:ph type="dt" sz="half" idx="10"/>
          </p:nvPr>
        </p:nvSpPr>
        <p:spPr/>
        <p:txBody>
          <a:bodyPr/>
          <a:lstStyle/>
          <a:p>
            <a:fld id="{24258D31-0BDC-4CB5-B20B-83D08A69648B}" type="datetimeFigureOut">
              <a:rPr lang="en-US" smtClean="0"/>
              <a:t>6/2/2021</a:t>
            </a:fld>
            <a:endParaRPr lang="en-US"/>
          </a:p>
        </p:txBody>
      </p:sp>
      <p:sp>
        <p:nvSpPr>
          <p:cNvPr id="5" name="Footer Placeholder 4">
            <a:extLst>
              <a:ext uri="{FF2B5EF4-FFF2-40B4-BE49-F238E27FC236}">
                <a16:creationId xmlns:a16="http://schemas.microsoft.com/office/drawing/2014/main" id="{D4E5265C-F450-4D87-B06C-DE3329386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612DE-7FEE-4472-835D-CD33D4BDE675}"/>
              </a:ext>
            </a:extLst>
          </p:cNvPr>
          <p:cNvSpPr>
            <a:spLocks noGrp="1"/>
          </p:cNvSpPr>
          <p:nvPr>
            <p:ph type="sldNum" sz="quarter" idx="12"/>
          </p:nvPr>
        </p:nvSpPr>
        <p:spPr/>
        <p:txBody>
          <a:bodyPr/>
          <a:lstStyle/>
          <a:p>
            <a:fld id="{88F51C0D-B010-4F93-9499-638DF433C31F}" type="slidenum">
              <a:rPr lang="en-US" smtClean="0"/>
              <a:t>‹#›</a:t>
            </a:fld>
            <a:endParaRPr lang="en-US"/>
          </a:p>
        </p:txBody>
      </p:sp>
    </p:spTree>
    <p:extLst>
      <p:ext uri="{BB962C8B-B14F-4D97-AF65-F5344CB8AC3E}">
        <p14:creationId xmlns:p14="http://schemas.microsoft.com/office/powerpoint/2010/main" val="244194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44154C-63C9-4F65-9D68-86BDE658062E}"/>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A2A14F-A2EA-4C2B-8E4A-A15755927324}"/>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AEB55-7451-4FF6-A41F-9E04916674F3}"/>
              </a:ext>
            </a:extLst>
          </p:cNvPr>
          <p:cNvSpPr>
            <a:spLocks noGrp="1"/>
          </p:cNvSpPr>
          <p:nvPr>
            <p:ph type="dt" sz="half" idx="10"/>
          </p:nvPr>
        </p:nvSpPr>
        <p:spPr/>
        <p:txBody>
          <a:bodyPr/>
          <a:lstStyle/>
          <a:p>
            <a:fld id="{24258D31-0BDC-4CB5-B20B-83D08A69648B}" type="datetimeFigureOut">
              <a:rPr lang="en-US" smtClean="0"/>
              <a:t>6/2/2021</a:t>
            </a:fld>
            <a:endParaRPr lang="en-US"/>
          </a:p>
        </p:txBody>
      </p:sp>
      <p:sp>
        <p:nvSpPr>
          <p:cNvPr id="5" name="Footer Placeholder 4">
            <a:extLst>
              <a:ext uri="{FF2B5EF4-FFF2-40B4-BE49-F238E27FC236}">
                <a16:creationId xmlns:a16="http://schemas.microsoft.com/office/drawing/2014/main" id="{CD63C6CE-3A50-4EED-9F1D-21C99BA92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74E35-82D2-4B13-8BA5-8B5AFEDC78D7}"/>
              </a:ext>
            </a:extLst>
          </p:cNvPr>
          <p:cNvSpPr>
            <a:spLocks noGrp="1"/>
          </p:cNvSpPr>
          <p:nvPr>
            <p:ph type="sldNum" sz="quarter" idx="12"/>
          </p:nvPr>
        </p:nvSpPr>
        <p:spPr/>
        <p:txBody>
          <a:bodyPr/>
          <a:lstStyle/>
          <a:p>
            <a:fld id="{88F51C0D-B010-4F93-9499-638DF433C31F}" type="slidenum">
              <a:rPr lang="en-US" smtClean="0"/>
              <a:t>‹#›</a:t>
            </a:fld>
            <a:endParaRPr lang="en-US"/>
          </a:p>
        </p:txBody>
      </p:sp>
    </p:spTree>
    <p:extLst>
      <p:ext uri="{BB962C8B-B14F-4D97-AF65-F5344CB8AC3E}">
        <p14:creationId xmlns:p14="http://schemas.microsoft.com/office/powerpoint/2010/main" val="319104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3AD0-20F9-46B4-896C-2A1AE09B91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EEC8B5-13A2-440F-ACE1-25C2274104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E7D1B-F6B5-42FA-BBD7-DED8E2576E33}"/>
              </a:ext>
            </a:extLst>
          </p:cNvPr>
          <p:cNvSpPr>
            <a:spLocks noGrp="1"/>
          </p:cNvSpPr>
          <p:nvPr>
            <p:ph type="dt" sz="half" idx="10"/>
          </p:nvPr>
        </p:nvSpPr>
        <p:spPr/>
        <p:txBody>
          <a:bodyPr/>
          <a:lstStyle/>
          <a:p>
            <a:fld id="{24258D31-0BDC-4CB5-B20B-83D08A69648B}" type="datetimeFigureOut">
              <a:rPr lang="en-US" smtClean="0"/>
              <a:t>6/2/2021</a:t>
            </a:fld>
            <a:endParaRPr lang="en-US"/>
          </a:p>
        </p:txBody>
      </p:sp>
      <p:sp>
        <p:nvSpPr>
          <p:cNvPr id="5" name="Footer Placeholder 4">
            <a:extLst>
              <a:ext uri="{FF2B5EF4-FFF2-40B4-BE49-F238E27FC236}">
                <a16:creationId xmlns:a16="http://schemas.microsoft.com/office/drawing/2014/main" id="{77492822-4031-451B-97A5-22B21A760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7C01B-CC05-46C1-98B5-DA032FE6A91F}"/>
              </a:ext>
            </a:extLst>
          </p:cNvPr>
          <p:cNvSpPr>
            <a:spLocks noGrp="1"/>
          </p:cNvSpPr>
          <p:nvPr>
            <p:ph type="sldNum" sz="quarter" idx="12"/>
          </p:nvPr>
        </p:nvSpPr>
        <p:spPr/>
        <p:txBody>
          <a:bodyPr/>
          <a:lstStyle/>
          <a:p>
            <a:fld id="{88F51C0D-B010-4F93-9499-638DF433C31F}" type="slidenum">
              <a:rPr lang="en-US" smtClean="0"/>
              <a:t>‹#›</a:t>
            </a:fld>
            <a:endParaRPr lang="en-US"/>
          </a:p>
        </p:txBody>
      </p:sp>
    </p:spTree>
    <p:extLst>
      <p:ext uri="{BB962C8B-B14F-4D97-AF65-F5344CB8AC3E}">
        <p14:creationId xmlns:p14="http://schemas.microsoft.com/office/powerpoint/2010/main" val="2926550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8EA2-4E61-432B-9CE7-C137CD05F36A}"/>
              </a:ext>
            </a:extLst>
          </p:cNvPr>
          <p:cNvSpPr>
            <a:spLocks noGrp="1"/>
          </p:cNvSpPr>
          <p:nvPr>
            <p:ph type="title"/>
          </p:nvPr>
        </p:nvSpPr>
        <p:spPr>
          <a:xfrm>
            <a:off x="831853"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316D3D-DE53-4ECA-A022-69E6BDE79D2A}"/>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2" indent="0">
              <a:buNone/>
              <a:defRPr sz="1801">
                <a:solidFill>
                  <a:schemeClr val="tx1">
                    <a:tint val="75000"/>
                  </a:schemeClr>
                </a:solidFill>
              </a:defRPr>
            </a:lvl3pPr>
            <a:lvl4pPr marL="1371635"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1"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C2065A-639F-4462-A3E7-F255B2FE28BE}"/>
              </a:ext>
            </a:extLst>
          </p:cNvPr>
          <p:cNvSpPr>
            <a:spLocks noGrp="1"/>
          </p:cNvSpPr>
          <p:nvPr>
            <p:ph type="dt" sz="half" idx="10"/>
          </p:nvPr>
        </p:nvSpPr>
        <p:spPr/>
        <p:txBody>
          <a:bodyPr/>
          <a:lstStyle/>
          <a:p>
            <a:fld id="{24258D31-0BDC-4CB5-B20B-83D08A69648B}" type="datetimeFigureOut">
              <a:rPr lang="en-US" smtClean="0"/>
              <a:t>6/2/2021</a:t>
            </a:fld>
            <a:endParaRPr lang="en-US"/>
          </a:p>
        </p:txBody>
      </p:sp>
      <p:sp>
        <p:nvSpPr>
          <p:cNvPr id="5" name="Footer Placeholder 4">
            <a:extLst>
              <a:ext uri="{FF2B5EF4-FFF2-40B4-BE49-F238E27FC236}">
                <a16:creationId xmlns:a16="http://schemas.microsoft.com/office/drawing/2014/main" id="{AC31DC32-BD0A-45CD-9413-5C8827084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ED7DB-856D-4EFD-8D58-EEA29BABC2AC}"/>
              </a:ext>
            </a:extLst>
          </p:cNvPr>
          <p:cNvSpPr>
            <a:spLocks noGrp="1"/>
          </p:cNvSpPr>
          <p:nvPr>
            <p:ph type="sldNum" sz="quarter" idx="12"/>
          </p:nvPr>
        </p:nvSpPr>
        <p:spPr/>
        <p:txBody>
          <a:bodyPr/>
          <a:lstStyle/>
          <a:p>
            <a:fld id="{88F51C0D-B010-4F93-9499-638DF433C31F}" type="slidenum">
              <a:rPr lang="en-US" smtClean="0"/>
              <a:t>‹#›</a:t>
            </a:fld>
            <a:endParaRPr lang="en-US"/>
          </a:p>
        </p:txBody>
      </p:sp>
    </p:spTree>
    <p:extLst>
      <p:ext uri="{BB962C8B-B14F-4D97-AF65-F5344CB8AC3E}">
        <p14:creationId xmlns:p14="http://schemas.microsoft.com/office/powerpoint/2010/main" val="368629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D59A-0047-4781-B1B1-0D069FBCC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1F4D1-200A-4AA8-8D27-31381174719B}"/>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021649-1EAB-43E0-99CA-C5432993A583}"/>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0C1C9D-0ADD-4B6F-839D-3FB2A87E09AD}"/>
              </a:ext>
            </a:extLst>
          </p:cNvPr>
          <p:cNvSpPr>
            <a:spLocks noGrp="1"/>
          </p:cNvSpPr>
          <p:nvPr>
            <p:ph type="dt" sz="half" idx="10"/>
          </p:nvPr>
        </p:nvSpPr>
        <p:spPr/>
        <p:txBody>
          <a:bodyPr/>
          <a:lstStyle/>
          <a:p>
            <a:fld id="{24258D31-0BDC-4CB5-B20B-83D08A69648B}" type="datetimeFigureOut">
              <a:rPr lang="en-US" smtClean="0"/>
              <a:t>6/2/2021</a:t>
            </a:fld>
            <a:endParaRPr lang="en-US"/>
          </a:p>
        </p:txBody>
      </p:sp>
      <p:sp>
        <p:nvSpPr>
          <p:cNvPr id="6" name="Footer Placeholder 5">
            <a:extLst>
              <a:ext uri="{FF2B5EF4-FFF2-40B4-BE49-F238E27FC236}">
                <a16:creationId xmlns:a16="http://schemas.microsoft.com/office/drawing/2014/main" id="{E182CD67-B78B-4DEE-B085-D5667FC673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F294C4-D445-4A66-8DEF-E58A0CCF190B}"/>
              </a:ext>
            </a:extLst>
          </p:cNvPr>
          <p:cNvSpPr>
            <a:spLocks noGrp="1"/>
          </p:cNvSpPr>
          <p:nvPr>
            <p:ph type="sldNum" sz="quarter" idx="12"/>
          </p:nvPr>
        </p:nvSpPr>
        <p:spPr/>
        <p:txBody>
          <a:bodyPr/>
          <a:lstStyle/>
          <a:p>
            <a:fld id="{88F51C0D-B010-4F93-9499-638DF433C31F}" type="slidenum">
              <a:rPr lang="en-US" smtClean="0"/>
              <a:t>‹#›</a:t>
            </a:fld>
            <a:endParaRPr lang="en-US"/>
          </a:p>
        </p:txBody>
      </p:sp>
    </p:spTree>
    <p:extLst>
      <p:ext uri="{BB962C8B-B14F-4D97-AF65-F5344CB8AC3E}">
        <p14:creationId xmlns:p14="http://schemas.microsoft.com/office/powerpoint/2010/main" val="388930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B6A8-320F-4C0C-AB6F-65258CCB3667}"/>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24DBE9-9DAC-42EF-B528-7CF762E7F3AF}"/>
              </a:ext>
            </a:extLst>
          </p:cNvPr>
          <p:cNvSpPr>
            <a:spLocks noGrp="1"/>
          </p:cNvSpPr>
          <p:nvPr>
            <p:ph type="body" idx="1"/>
          </p:nvPr>
        </p:nvSpPr>
        <p:spPr>
          <a:xfrm>
            <a:off x="839791" y="1681163"/>
            <a:ext cx="5157787"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372338-28C1-42E0-9FDF-766298113C23}"/>
              </a:ext>
            </a:extLst>
          </p:cNvPr>
          <p:cNvSpPr>
            <a:spLocks noGrp="1"/>
          </p:cNvSpPr>
          <p:nvPr>
            <p:ph sz="half" idx="2"/>
          </p:nvPr>
        </p:nvSpPr>
        <p:spPr>
          <a:xfrm>
            <a:off x="839791"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83E897-9C03-49E2-AC9D-3E4509EEBF04}"/>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6F5332-69D5-4AC1-A015-3A012CB4F899}"/>
              </a:ext>
            </a:extLst>
          </p:cNvPr>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0B3456-21FA-4A4B-B31C-9ADEFF32E2E2}"/>
              </a:ext>
            </a:extLst>
          </p:cNvPr>
          <p:cNvSpPr>
            <a:spLocks noGrp="1"/>
          </p:cNvSpPr>
          <p:nvPr>
            <p:ph type="dt" sz="half" idx="10"/>
          </p:nvPr>
        </p:nvSpPr>
        <p:spPr/>
        <p:txBody>
          <a:bodyPr/>
          <a:lstStyle/>
          <a:p>
            <a:fld id="{24258D31-0BDC-4CB5-B20B-83D08A69648B}" type="datetimeFigureOut">
              <a:rPr lang="en-US" smtClean="0"/>
              <a:t>6/2/2021</a:t>
            </a:fld>
            <a:endParaRPr lang="en-US"/>
          </a:p>
        </p:txBody>
      </p:sp>
      <p:sp>
        <p:nvSpPr>
          <p:cNvPr id="8" name="Footer Placeholder 7">
            <a:extLst>
              <a:ext uri="{FF2B5EF4-FFF2-40B4-BE49-F238E27FC236}">
                <a16:creationId xmlns:a16="http://schemas.microsoft.com/office/drawing/2014/main" id="{AB2A9B94-9B20-49B1-8696-58D3CF318C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96456A-E6B0-49D5-BE5E-CD119D8846D1}"/>
              </a:ext>
            </a:extLst>
          </p:cNvPr>
          <p:cNvSpPr>
            <a:spLocks noGrp="1"/>
          </p:cNvSpPr>
          <p:nvPr>
            <p:ph type="sldNum" sz="quarter" idx="12"/>
          </p:nvPr>
        </p:nvSpPr>
        <p:spPr/>
        <p:txBody>
          <a:bodyPr/>
          <a:lstStyle/>
          <a:p>
            <a:fld id="{88F51C0D-B010-4F93-9499-638DF433C31F}" type="slidenum">
              <a:rPr lang="en-US" smtClean="0"/>
              <a:t>‹#›</a:t>
            </a:fld>
            <a:endParaRPr lang="en-US"/>
          </a:p>
        </p:txBody>
      </p:sp>
    </p:spTree>
    <p:extLst>
      <p:ext uri="{BB962C8B-B14F-4D97-AF65-F5344CB8AC3E}">
        <p14:creationId xmlns:p14="http://schemas.microsoft.com/office/powerpoint/2010/main" val="225233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306B-9CF1-4A20-A338-6603CD646B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735D2B-68CD-4894-AEB1-8BED233FEBD3}"/>
              </a:ext>
            </a:extLst>
          </p:cNvPr>
          <p:cNvSpPr>
            <a:spLocks noGrp="1"/>
          </p:cNvSpPr>
          <p:nvPr>
            <p:ph type="dt" sz="half" idx="10"/>
          </p:nvPr>
        </p:nvSpPr>
        <p:spPr/>
        <p:txBody>
          <a:bodyPr/>
          <a:lstStyle/>
          <a:p>
            <a:fld id="{24258D31-0BDC-4CB5-B20B-83D08A69648B}" type="datetimeFigureOut">
              <a:rPr lang="en-US" smtClean="0"/>
              <a:t>6/2/2021</a:t>
            </a:fld>
            <a:endParaRPr lang="en-US"/>
          </a:p>
        </p:txBody>
      </p:sp>
      <p:sp>
        <p:nvSpPr>
          <p:cNvPr id="4" name="Footer Placeholder 3">
            <a:extLst>
              <a:ext uri="{FF2B5EF4-FFF2-40B4-BE49-F238E27FC236}">
                <a16:creationId xmlns:a16="http://schemas.microsoft.com/office/drawing/2014/main" id="{968FA823-67DD-4121-B0A6-02BCE42895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D84543-A279-479F-BF82-705A67BDE610}"/>
              </a:ext>
            </a:extLst>
          </p:cNvPr>
          <p:cNvSpPr>
            <a:spLocks noGrp="1"/>
          </p:cNvSpPr>
          <p:nvPr>
            <p:ph type="sldNum" sz="quarter" idx="12"/>
          </p:nvPr>
        </p:nvSpPr>
        <p:spPr/>
        <p:txBody>
          <a:bodyPr/>
          <a:lstStyle/>
          <a:p>
            <a:fld id="{88F51C0D-B010-4F93-9499-638DF433C31F}" type="slidenum">
              <a:rPr lang="en-US" smtClean="0"/>
              <a:t>‹#›</a:t>
            </a:fld>
            <a:endParaRPr lang="en-US"/>
          </a:p>
        </p:txBody>
      </p:sp>
    </p:spTree>
    <p:extLst>
      <p:ext uri="{BB962C8B-B14F-4D97-AF65-F5344CB8AC3E}">
        <p14:creationId xmlns:p14="http://schemas.microsoft.com/office/powerpoint/2010/main" val="273918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12A540-1A17-4F52-8F55-A3020826855A}"/>
              </a:ext>
            </a:extLst>
          </p:cNvPr>
          <p:cNvSpPr>
            <a:spLocks noGrp="1"/>
          </p:cNvSpPr>
          <p:nvPr>
            <p:ph type="dt" sz="half" idx="10"/>
          </p:nvPr>
        </p:nvSpPr>
        <p:spPr/>
        <p:txBody>
          <a:bodyPr/>
          <a:lstStyle/>
          <a:p>
            <a:fld id="{24258D31-0BDC-4CB5-B20B-83D08A69648B}" type="datetimeFigureOut">
              <a:rPr lang="en-US" smtClean="0"/>
              <a:t>6/2/2021</a:t>
            </a:fld>
            <a:endParaRPr lang="en-US"/>
          </a:p>
        </p:txBody>
      </p:sp>
      <p:sp>
        <p:nvSpPr>
          <p:cNvPr id="3" name="Footer Placeholder 2">
            <a:extLst>
              <a:ext uri="{FF2B5EF4-FFF2-40B4-BE49-F238E27FC236}">
                <a16:creationId xmlns:a16="http://schemas.microsoft.com/office/drawing/2014/main" id="{3B60C903-4A9C-4D99-83EB-D83D8FD012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329F15-CE9A-4369-ABD1-E3AA2F389367}"/>
              </a:ext>
            </a:extLst>
          </p:cNvPr>
          <p:cNvSpPr>
            <a:spLocks noGrp="1"/>
          </p:cNvSpPr>
          <p:nvPr>
            <p:ph type="sldNum" sz="quarter" idx="12"/>
          </p:nvPr>
        </p:nvSpPr>
        <p:spPr/>
        <p:txBody>
          <a:bodyPr/>
          <a:lstStyle/>
          <a:p>
            <a:fld id="{88F51C0D-B010-4F93-9499-638DF433C31F}" type="slidenum">
              <a:rPr lang="en-US" smtClean="0"/>
              <a:t>‹#›</a:t>
            </a:fld>
            <a:endParaRPr lang="en-US"/>
          </a:p>
        </p:txBody>
      </p:sp>
    </p:spTree>
    <p:extLst>
      <p:ext uri="{BB962C8B-B14F-4D97-AF65-F5344CB8AC3E}">
        <p14:creationId xmlns:p14="http://schemas.microsoft.com/office/powerpoint/2010/main" val="20698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CA76-38C0-4B4F-9A07-7EF098FAA2C1}"/>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60A127-0815-41B2-89A5-71B332B3583F}"/>
              </a:ext>
            </a:extLst>
          </p:cNvPr>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240-278C-43C5-BDC7-0B5B193DECFC}"/>
              </a:ext>
            </a:extLst>
          </p:cNvPr>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563BEFA0-74A0-44B3-AA0B-FD28E4EEFD49}"/>
              </a:ext>
            </a:extLst>
          </p:cNvPr>
          <p:cNvSpPr>
            <a:spLocks noGrp="1"/>
          </p:cNvSpPr>
          <p:nvPr>
            <p:ph type="dt" sz="half" idx="10"/>
          </p:nvPr>
        </p:nvSpPr>
        <p:spPr/>
        <p:txBody>
          <a:bodyPr/>
          <a:lstStyle/>
          <a:p>
            <a:fld id="{24258D31-0BDC-4CB5-B20B-83D08A69648B}" type="datetimeFigureOut">
              <a:rPr lang="en-US" smtClean="0"/>
              <a:t>6/2/2021</a:t>
            </a:fld>
            <a:endParaRPr lang="en-US"/>
          </a:p>
        </p:txBody>
      </p:sp>
      <p:sp>
        <p:nvSpPr>
          <p:cNvPr id="6" name="Footer Placeholder 5">
            <a:extLst>
              <a:ext uri="{FF2B5EF4-FFF2-40B4-BE49-F238E27FC236}">
                <a16:creationId xmlns:a16="http://schemas.microsoft.com/office/drawing/2014/main" id="{AC61B02C-C876-4F7A-BE63-AE2F1439EE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E7AD05-C071-4F79-B4AA-78B4AB882884}"/>
              </a:ext>
            </a:extLst>
          </p:cNvPr>
          <p:cNvSpPr>
            <a:spLocks noGrp="1"/>
          </p:cNvSpPr>
          <p:nvPr>
            <p:ph type="sldNum" sz="quarter" idx="12"/>
          </p:nvPr>
        </p:nvSpPr>
        <p:spPr/>
        <p:txBody>
          <a:bodyPr/>
          <a:lstStyle/>
          <a:p>
            <a:fld id="{88F51C0D-B010-4F93-9499-638DF433C31F}" type="slidenum">
              <a:rPr lang="en-US" smtClean="0"/>
              <a:t>‹#›</a:t>
            </a:fld>
            <a:endParaRPr lang="en-US"/>
          </a:p>
        </p:txBody>
      </p:sp>
    </p:spTree>
    <p:extLst>
      <p:ext uri="{BB962C8B-B14F-4D97-AF65-F5344CB8AC3E}">
        <p14:creationId xmlns:p14="http://schemas.microsoft.com/office/powerpoint/2010/main" val="344532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2088-56CA-4A81-B5EF-A83227437282}"/>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853F20-A1CE-4E46-9970-659600EB10DA}"/>
              </a:ext>
            </a:extLst>
          </p:cNvPr>
          <p:cNvSpPr>
            <a:spLocks noGrp="1"/>
          </p:cNvSpPr>
          <p:nvPr>
            <p:ph type="pic" idx="1"/>
          </p:nvPr>
        </p:nvSpPr>
        <p:spPr>
          <a:xfrm>
            <a:off x="5183190" y="987425"/>
            <a:ext cx="6172201" cy="4873625"/>
          </a:xfrm>
        </p:spPr>
        <p:txBody>
          <a:bodyPr/>
          <a:lstStyle>
            <a:lvl1pPr marL="0" indent="0">
              <a:buNone/>
              <a:defRPr sz="3200"/>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endParaRPr lang="en-US"/>
          </a:p>
        </p:txBody>
      </p:sp>
      <p:sp>
        <p:nvSpPr>
          <p:cNvPr id="4" name="Text Placeholder 3">
            <a:extLst>
              <a:ext uri="{FF2B5EF4-FFF2-40B4-BE49-F238E27FC236}">
                <a16:creationId xmlns:a16="http://schemas.microsoft.com/office/drawing/2014/main" id="{500D808E-2E92-4C93-8276-4118F7B50D64}"/>
              </a:ext>
            </a:extLst>
          </p:cNvPr>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E6E160CB-E1E6-49FA-862E-A5A55C0B9DBF}"/>
              </a:ext>
            </a:extLst>
          </p:cNvPr>
          <p:cNvSpPr>
            <a:spLocks noGrp="1"/>
          </p:cNvSpPr>
          <p:nvPr>
            <p:ph type="dt" sz="half" idx="10"/>
          </p:nvPr>
        </p:nvSpPr>
        <p:spPr/>
        <p:txBody>
          <a:bodyPr/>
          <a:lstStyle/>
          <a:p>
            <a:fld id="{24258D31-0BDC-4CB5-B20B-83D08A69648B}" type="datetimeFigureOut">
              <a:rPr lang="en-US" smtClean="0"/>
              <a:t>6/2/2021</a:t>
            </a:fld>
            <a:endParaRPr lang="en-US"/>
          </a:p>
        </p:txBody>
      </p:sp>
      <p:sp>
        <p:nvSpPr>
          <p:cNvPr id="6" name="Footer Placeholder 5">
            <a:extLst>
              <a:ext uri="{FF2B5EF4-FFF2-40B4-BE49-F238E27FC236}">
                <a16:creationId xmlns:a16="http://schemas.microsoft.com/office/drawing/2014/main" id="{AF4BA217-2D22-4C6B-8A87-9219B4A74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904D52-4762-4A33-896A-2014FAA046B1}"/>
              </a:ext>
            </a:extLst>
          </p:cNvPr>
          <p:cNvSpPr>
            <a:spLocks noGrp="1"/>
          </p:cNvSpPr>
          <p:nvPr>
            <p:ph type="sldNum" sz="quarter" idx="12"/>
          </p:nvPr>
        </p:nvSpPr>
        <p:spPr/>
        <p:txBody>
          <a:bodyPr/>
          <a:lstStyle/>
          <a:p>
            <a:fld id="{88F51C0D-B010-4F93-9499-638DF433C31F}" type="slidenum">
              <a:rPr lang="en-US" smtClean="0"/>
              <a:t>‹#›</a:t>
            </a:fld>
            <a:endParaRPr lang="en-US"/>
          </a:p>
        </p:txBody>
      </p:sp>
    </p:spTree>
    <p:extLst>
      <p:ext uri="{BB962C8B-B14F-4D97-AF65-F5344CB8AC3E}">
        <p14:creationId xmlns:p14="http://schemas.microsoft.com/office/powerpoint/2010/main" val="234103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D1F18-01F1-4D7C-AC55-DD1537B34DB8}"/>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22893C-399A-4029-9DBA-FA7EE96DFEF4}"/>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36D27-69DB-4592-AB22-3D881EF00BA8}"/>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58D31-0BDC-4CB5-B20B-83D08A69648B}" type="datetimeFigureOut">
              <a:rPr lang="en-US" smtClean="0"/>
              <a:t>6/2/2021</a:t>
            </a:fld>
            <a:endParaRPr lang="en-US"/>
          </a:p>
        </p:txBody>
      </p:sp>
      <p:sp>
        <p:nvSpPr>
          <p:cNvPr id="5" name="Footer Placeholder 4">
            <a:extLst>
              <a:ext uri="{FF2B5EF4-FFF2-40B4-BE49-F238E27FC236}">
                <a16:creationId xmlns:a16="http://schemas.microsoft.com/office/drawing/2014/main" id="{BAE81DCA-3C46-4D81-B799-20F721792D41}"/>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7813FD-8FF6-4F29-BBCA-7EA8DB382717}"/>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51C0D-B010-4F93-9499-638DF433C31F}" type="slidenum">
              <a:rPr lang="en-US" smtClean="0"/>
              <a:t>‹#›</a:t>
            </a:fld>
            <a:endParaRPr lang="en-US"/>
          </a:p>
        </p:txBody>
      </p:sp>
    </p:spTree>
    <p:extLst>
      <p:ext uri="{BB962C8B-B14F-4D97-AF65-F5344CB8AC3E}">
        <p14:creationId xmlns:p14="http://schemas.microsoft.com/office/powerpoint/2010/main" val="1919282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2"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7" indent="-228606" algn="l" defTabSz="91442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1"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Excel_Worksheet1.xlsx"/><Relationship Id="rId10"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package" Target="../embeddings/Microsoft_Excel_Worksheet3.xlsx"/></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E9BF-FE50-4C88-96E1-748AF7DC12D8}"/>
              </a:ext>
            </a:extLst>
          </p:cNvPr>
          <p:cNvSpPr>
            <a:spLocks noGrp="1"/>
          </p:cNvSpPr>
          <p:nvPr>
            <p:ph type="ctrTitle"/>
          </p:nvPr>
        </p:nvSpPr>
        <p:spPr>
          <a:xfrm>
            <a:off x="1524000" y="2474163"/>
            <a:ext cx="9144000" cy="2656714"/>
          </a:xfrm>
        </p:spPr>
        <p:txBody>
          <a:bodyPr>
            <a:normAutofit fontScale="90000"/>
          </a:bodyPr>
          <a:lstStyle/>
          <a:p>
            <a:pPr>
              <a:lnSpc>
                <a:spcPct val="115000"/>
              </a:lnSpc>
              <a:spcBef>
                <a:spcPts val="0"/>
              </a:spcBef>
            </a:pPr>
            <a:br>
              <a:rPr lang="en-US" dirty="0"/>
            </a:br>
            <a:r>
              <a:rPr lang="en-GB" sz="2900" dirty="0">
                <a:latin typeface="Tahoma" panose="020B0604030504040204" pitchFamily="34" charset="0"/>
                <a:ea typeface="Tahoma" panose="020B0604030504040204" pitchFamily="34" charset="0"/>
                <a:cs typeface="Tahoma" panose="020B0604030504040204" pitchFamily="34" charset="0"/>
              </a:rPr>
              <a:t>What Cameroon's development partners </a:t>
            </a:r>
            <a:br>
              <a:rPr lang="en-US" sz="2900" dirty="0">
                <a:latin typeface="Tahoma" panose="020B0604030504040204" pitchFamily="34" charset="0"/>
                <a:ea typeface="Tahoma" panose="020B0604030504040204" pitchFamily="34" charset="0"/>
                <a:cs typeface="Tahoma" panose="020B0604030504040204" pitchFamily="34" charset="0"/>
              </a:rPr>
            </a:br>
            <a:r>
              <a:rPr lang="en-GB" sz="2900" dirty="0">
                <a:latin typeface="Tahoma" panose="020B0604030504040204" pitchFamily="34" charset="0"/>
                <a:ea typeface="Tahoma" panose="020B0604030504040204" pitchFamily="34" charset="0"/>
                <a:cs typeface="Tahoma" panose="020B0604030504040204" pitchFamily="34" charset="0"/>
              </a:rPr>
              <a:t>in-country could do, to help mitigate drivers </a:t>
            </a:r>
            <a:br>
              <a:rPr lang="en-US" sz="2900" dirty="0">
                <a:latin typeface="Tahoma" panose="020B0604030504040204" pitchFamily="34" charset="0"/>
                <a:ea typeface="Tahoma" panose="020B0604030504040204" pitchFamily="34" charset="0"/>
                <a:cs typeface="Tahoma" panose="020B0604030504040204" pitchFamily="34" charset="0"/>
              </a:rPr>
            </a:br>
            <a:r>
              <a:rPr lang="en-GB" sz="2900" dirty="0">
                <a:latin typeface="Tahoma" panose="020B0604030504040204" pitchFamily="34" charset="0"/>
                <a:ea typeface="Tahoma" panose="020B0604030504040204" pitchFamily="34" charset="0"/>
                <a:cs typeface="Tahoma" panose="020B0604030504040204" pitchFamily="34" charset="0"/>
              </a:rPr>
              <a:t>of the country's Anglophone crisis</a:t>
            </a:r>
            <a:br>
              <a:rPr lang="en-US" sz="4000" dirty="0">
                <a:latin typeface="Arial" panose="020B0604020202020204" pitchFamily="34" charset="0"/>
                <a:ea typeface="Arial" panose="020B0604020202020204" pitchFamily="34" charset="0"/>
              </a:rPr>
            </a:br>
            <a:endParaRPr lang="en-US" dirty="0"/>
          </a:p>
        </p:txBody>
      </p:sp>
      <p:sp>
        <p:nvSpPr>
          <p:cNvPr id="3" name="Subtitle 2">
            <a:extLst>
              <a:ext uri="{FF2B5EF4-FFF2-40B4-BE49-F238E27FC236}">
                <a16:creationId xmlns:a16="http://schemas.microsoft.com/office/drawing/2014/main" id="{79C1A9C8-B4FF-4FBB-9AC8-276A3110CE56}"/>
              </a:ext>
            </a:extLst>
          </p:cNvPr>
          <p:cNvSpPr>
            <a:spLocks noGrp="1"/>
          </p:cNvSpPr>
          <p:nvPr>
            <p:ph type="subTitle" idx="1"/>
          </p:nvPr>
        </p:nvSpPr>
        <p:spPr>
          <a:xfrm>
            <a:off x="1524000" y="5440103"/>
            <a:ext cx="9144000" cy="627927"/>
          </a:xfrm>
        </p:spPr>
        <p:txBody>
          <a:bodyPr>
            <a:normAutofit/>
          </a:bodyPr>
          <a:lstStyle/>
          <a:p>
            <a:r>
              <a:rPr lang="en-US" sz="1801" dirty="0">
                <a:latin typeface="Tahoma" panose="020B0604030504040204" pitchFamily="34" charset="0"/>
                <a:ea typeface="Tahoma" panose="020B0604030504040204" pitchFamily="34" charset="0"/>
                <a:cs typeface="Tahoma" panose="020B0604030504040204" pitchFamily="34" charset="0"/>
              </a:rPr>
              <a:t>10 February 2021</a:t>
            </a:r>
          </a:p>
        </p:txBody>
      </p:sp>
      <p:pic>
        <p:nvPicPr>
          <p:cNvPr id="5" name="Picture 4" descr="Logo, company name&#10;&#10;Description automatically generated">
            <a:extLst>
              <a:ext uri="{FF2B5EF4-FFF2-40B4-BE49-F238E27FC236}">
                <a16:creationId xmlns:a16="http://schemas.microsoft.com/office/drawing/2014/main" id="{EF6B08AB-C2EB-4B0A-AFAE-FA8EBB60C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40" y="-1"/>
            <a:ext cx="4200887" cy="2100645"/>
          </a:xfrm>
          <a:prstGeom prst="rect">
            <a:avLst/>
          </a:prstGeom>
        </p:spPr>
      </p:pic>
    </p:spTree>
    <p:extLst>
      <p:ext uri="{BB962C8B-B14F-4D97-AF65-F5344CB8AC3E}">
        <p14:creationId xmlns:p14="http://schemas.microsoft.com/office/powerpoint/2010/main" val="3475233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FE6E-C4D6-437A-99F7-C7911F959329}"/>
              </a:ext>
            </a:extLst>
          </p:cNvPr>
          <p:cNvSpPr>
            <a:spLocks noGrp="1"/>
          </p:cNvSpPr>
          <p:nvPr>
            <p:ph type="title"/>
          </p:nvPr>
        </p:nvSpPr>
        <p:spPr>
          <a:xfrm>
            <a:off x="838202" y="184471"/>
            <a:ext cx="10515600" cy="963803"/>
          </a:xfrm>
        </p:spPr>
        <p:txBody>
          <a:bodyPr>
            <a:normAutofit/>
          </a:bodyPr>
          <a:lstStyle/>
          <a:p>
            <a:pPr algn="ctr"/>
            <a:r>
              <a:rPr lang="en-US" sz="1801" b="1" dirty="0">
                <a:latin typeface="Tahoma" panose="020B0604030504040204" pitchFamily="34" charset="0"/>
                <a:ea typeface="Tahoma" panose="020B0604030504040204" pitchFamily="34" charset="0"/>
                <a:cs typeface="Tahoma" panose="020B0604030504040204" pitchFamily="34" charset="0"/>
              </a:rPr>
              <a:t>Recommended Policy Solution</a:t>
            </a:r>
            <a:r>
              <a:rPr lang="en-US" sz="1801" dirty="0">
                <a:latin typeface="Tahoma" panose="020B0604030504040204" pitchFamily="34" charset="0"/>
                <a:ea typeface="Tahoma" panose="020B0604030504040204" pitchFamily="34" charset="0"/>
                <a:cs typeface="Tahoma" panose="020B0604030504040204" pitchFamily="34" charset="0"/>
              </a:rPr>
              <a:t>: </a:t>
            </a:r>
            <a:r>
              <a:rPr lang="en-US" sz="1801" dirty="0">
                <a:solidFill>
                  <a:srgbClr val="0000FF"/>
                </a:solidFill>
                <a:latin typeface="Tahoma" panose="020B0604030504040204" pitchFamily="34" charset="0"/>
                <a:ea typeface="Tahoma" panose="020B0604030504040204" pitchFamily="34" charset="0"/>
                <a:cs typeface="Tahoma" panose="020B0604030504040204" pitchFamily="34" charset="0"/>
              </a:rPr>
              <a:t>Language Policy and Planning </a:t>
            </a:r>
            <a:r>
              <a:rPr lang="en-US" sz="1801" dirty="0">
                <a:latin typeface="Tahoma" panose="020B0604030504040204" pitchFamily="34" charset="0"/>
                <a:ea typeface="Tahoma" panose="020B0604030504040204" pitchFamily="34" charset="0"/>
                <a:cs typeface="Tahoma" panose="020B0604030504040204" pitchFamily="34" charset="0"/>
              </a:rPr>
              <a:t>for an officially multilingual State, with multiple endogenous languages of regional, local reach (</a:t>
            </a:r>
            <a:r>
              <a:rPr lang="en-US" sz="1801" i="1" dirty="0">
                <a:latin typeface="Tahoma" panose="020B0604030504040204" pitchFamily="34" charset="0"/>
                <a:ea typeface="Tahoma" panose="020B0604030504040204" pitchFamily="34" charset="0"/>
                <a:cs typeface="Tahoma" panose="020B0604030504040204" pitchFamily="34" charset="0"/>
              </a:rPr>
              <a:t>Chumbow, 2012</a:t>
            </a:r>
            <a:r>
              <a:rPr lang="en-US" sz="1801" dirty="0">
                <a:latin typeface="Tahoma" panose="020B0604030504040204" pitchFamily="34" charset="0"/>
                <a:ea typeface="Tahoma" panose="020B0604030504040204" pitchFamily="34" charset="0"/>
                <a:cs typeface="Tahoma" panose="020B0604030504040204" pitchFamily="34" charset="0"/>
              </a:rPr>
              <a:t>)</a:t>
            </a:r>
          </a:p>
        </p:txBody>
      </p:sp>
      <p:sp>
        <p:nvSpPr>
          <p:cNvPr id="3" name="Content Placeholder 2">
            <a:extLst>
              <a:ext uri="{FF2B5EF4-FFF2-40B4-BE49-F238E27FC236}">
                <a16:creationId xmlns:a16="http://schemas.microsoft.com/office/drawing/2014/main" id="{BD83F17C-84CC-487B-BC5B-161458E7407A}"/>
              </a:ext>
            </a:extLst>
          </p:cNvPr>
          <p:cNvSpPr>
            <a:spLocks noGrp="1"/>
          </p:cNvSpPr>
          <p:nvPr>
            <p:ph idx="1"/>
          </p:nvPr>
        </p:nvSpPr>
        <p:spPr>
          <a:xfrm>
            <a:off x="838202" y="1148273"/>
            <a:ext cx="10515600" cy="5028690"/>
          </a:xfrm>
        </p:spPr>
        <p:txBody>
          <a:bodyPr>
            <a:normAutofit/>
          </a:bodyPr>
          <a:lstStyle/>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700" dirty="0">
                <a:latin typeface="Tahoma" panose="020B0604030504040204" pitchFamily="34" charset="0"/>
                <a:ea typeface="Tahoma" panose="020B0604030504040204" pitchFamily="34" charset="0"/>
                <a:cs typeface="Tahoma" panose="020B0604030504040204" pitchFamily="34" charset="0"/>
              </a:rPr>
              <a:t>Official Languages : </a:t>
            </a:r>
            <a:r>
              <a:rPr lang="en-US" sz="1700" b="1" dirty="0">
                <a:latin typeface="Tahoma" panose="020B0604030504040204" pitchFamily="34" charset="0"/>
                <a:ea typeface="Tahoma" panose="020B0604030504040204" pitchFamily="34" charset="0"/>
                <a:cs typeface="Tahoma" panose="020B0604030504040204" pitchFamily="34" charset="0"/>
              </a:rPr>
              <a:t>national</a:t>
            </a:r>
            <a:r>
              <a:rPr lang="en-US" sz="1700" dirty="0">
                <a:latin typeface="Tahoma" panose="020B0604030504040204" pitchFamily="34" charset="0"/>
                <a:ea typeface="Tahoma" panose="020B0604030504040204" pitchFamily="34" charset="0"/>
                <a:cs typeface="Tahoma" panose="020B0604030504040204" pitchFamily="34" charset="0"/>
              </a:rPr>
              <a:t> reach</a:t>
            </a:r>
          </a:p>
          <a:p>
            <a:pPr marL="0" indent="0">
              <a:buNone/>
            </a:pP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0"/>
              </a:spcBef>
              <a:buNone/>
            </a:pPr>
            <a:r>
              <a:rPr lang="en-US" sz="1700" dirty="0">
                <a:latin typeface="Tahoma" panose="020B0604030504040204" pitchFamily="34" charset="0"/>
                <a:ea typeface="Tahoma" panose="020B0604030504040204" pitchFamily="34" charset="0"/>
                <a:cs typeface="Tahoma" panose="020B0604030504040204" pitchFamily="34" charset="0"/>
              </a:rPr>
              <a:t>Vehicular languages : </a:t>
            </a:r>
            <a:r>
              <a:rPr lang="en-US" sz="1700" b="1" dirty="0">
                <a:latin typeface="Tahoma" panose="020B0604030504040204" pitchFamily="34" charset="0"/>
                <a:ea typeface="Tahoma" panose="020B0604030504040204" pitchFamily="34" charset="0"/>
                <a:cs typeface="Tahoma" panose="020B0604030504040204" pitchFamily="34" charset="0"/>
              </a:rPr>
              <a:t>regional/cross </a:t>
            </a:r>
          </a:p>
          <a:p>
            <a:pPr marL="0" indent="0">
              <a:lnSpc>
                <a:spcPct val="100000"/>
              </a:lnSpc>
              <a:spcBef>
                <a:spcPts val="0"/>
              </a:spcBef>
              <a:buNone/>
            </a:pPr>
            <a:r>
              <a:rPr lang="en-US" sz="1700" b="1" dirty="0">
                <a:latin typeface="Tahoma" panose="020B0604030504040204" pitchFamily="34" charset="0"/>
                <a:ea typeface="Tahoma" panose="020B0604030504040204" pitchFamily="34" charset="0"/>
                <a:cs typeface="Tahoma" panose="020B0604030504040204" pitchFamily="34" charset="0"/>
              </a:rPr>
              <a:t>regional</a:t>
            </a:r>
            <a:r>
              <a:rPr lang="en-US" sz="1700" dirty="0">
                <a:latin typeface="Tahoma" panose="020B0604030504040204" pitchFamily="34" charset="0"/>
                <a:ea typeface="Tahoma" panose="020B0604030504040204" pitchFamily="34" charset="0"/>
                <a:cs typeface="Tahoma" panose="020B0604030504040204" pitchFamily="34" charset="0"/>
              </a:rPr>
              <a:t> reach</a:t>
            </a:r>
          </a:p>
          <a:p>
            <a:pPr marL="0" indent="0">
              <a:buNone/>
            </a:pP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700" dirty="0">
                <a:latin typeface="Tahoma" panose="020B0604030504040204" pitchFamily="34" charset="0"/>
                <a:ea typeface="Tahoma" panose="020B0604030504040204" pitchFamily="34" charset="0"/>
                <a:cs typeface="Tahoma" panose="020B0604030504040204" pitchFamily="34" charset="0"/>
              </a:rPr>
              <a:t>Local Languages : </a:t>
            </a:r>
            <a:r>
              <a:rPr lang="en-US" sz="1700" b="1" dirty="0">
                <a:latin typeface="Tahoma" panose="020B0604030504040204" pitchFamily="34" charset="0"/>
                <a:ea typeface="Tahoma" panose="020B0604030504040204" pitchFamily="34" charset="0"/>
                <a:cs typeface="Tahoma" panose="020B0604030504040204" pitchFamily="34" charset="0"/>
              </a:rPr>
              <a:t>local</a:t>
            </a:r>
            <a:r>
              <a:rPr lang="en-US" sz="1700" dirty="0">
                <a:latin typeface="Tahoma" panose="020B0604030504040204" pitchFamily="34" charset="0"/>
                <a:ea typeface="Tahoma" panose="020B0604030504040204" pitchFamily="34" charset="0"/>
                <a:cs typeface="Tahoma" panose="020B0604030504040204" pitchFamily="34" charset="0"/>
              </a:rPr>
              <a:t> reach/use</a:t>
            </a:r>
          </a:p>
        </p:txBody>
      </p:sp>
      <p:pic>
        <p:nvPicPr>
          <p:cNvPr id="4" name="Content Placeholder 3">
            <a:extLst>
              <a:ext uri="{FF2B5EF4-FFF2-40B4-BE49-F238E27FC236}">
                <a16:creationId xmlns:a16="http://schemas.microsoft.com/office/drawing/2014/main" id="{6AF81900-08CF-463A-A3E9-CD321405B094}"/>
              </a:ext>
            </a:extLst>
          </p:cNvPr>
          <p:cNvPicPr>
            <a:picLocks noChangeAspect="1"/>
          </p:cNvPicPr>
          <p:nvPr/>
        </p:nvPicPr>
        <p:blipFill>
          <a:blip r:embed="rId2"/>
          <a:stretch>
            <a:fillRect/>
          </a:stretch>
        </p:blipFill>
        <p:spPr>
          <a:xfrm>
            <a:off x="5513833" y="1423687"/>
            <a:ext cx="5839968" cy="5068645"/>
          </a:xfrm>
          <a:prstGeom prst="rect">
            <a:avLst/>
          </a:prstGeom>
        </p:spPr>
      </p:pic>
    </p:spTree>
    <p:extLst>
      <p:ext uri="{BB962C8B-B14F-4D97-AF65-F5344CB8AC3E}">
        <p14:creationId xmlns:p14="http://schemas.microsoft.com/office/powerpoint/2010/main" val="177169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FE6E-C4D6-437A-99F7-C7911F959329}"/>
              </a:ext>
            </a:extLst>
          </p:cNvPr>
          <p:cNvSpPr>
            <a:spLocks noGrp="1"/>
          </p:cNvSpPr>
          <p:nvPr>
            <p:ph type="title"/>
          </p:nvPr>
        </p:nvSpPr>
        <p:spPr>
          <a:xfrm>
            <a:off x="838202" y="365129"/>
            <a:ext cx="10515600" cy="398804"/>
          </a:xfrm>
        </p:spPr>
        <p:txBody>
          <a:bodyPr>
            <a:normAutofit/>
          </a:bodyPr>
          <a:lstStyle/>
          <a:p>
            <a:pPr algn="ctr"/>
            <a:r>
              <a:rPr lang="en-US" sz="2100" dirty="0">
                <a:latin typeface="Tahoma" panose="020B0604030504040204" pitchFamily="34" charset="0"/>
                <a:ea typeface="Tahoma" panose="020B0604030504040204" pitchFamily="34" charset="0"/>
                <a:cs typeface="Tahoma" panose="020B0604030504040204" pitchFamily="34" charset="0"/>
              </a:rPr>
              <a:t>Recommended Entry Point Activities</a:t>
            </a:r>
          </a:p>
        </p:txBody>
      </p:sp>
      <p:sp>
        <p:nvSpPr>
          <p:cNvPr id="3" name="Content Placeholder 2">
            <a:extLst>
              <a:ext uri="{FF2B5EF4-FFF2-40B4-BE49-F238E27FC236}">
                <a16:creationId xmlns:a16="http://schemas.microsoft.com/office/drawing/2014/main" id="{BD83F17C-84CC-487B-BC5B-161458E7407A}"/>
              </a:ext>
            </a:extLst>
          </p:cNvPr>
          <p:cNvSpPr>
            <a:spLocks noGrp="1"/>
          </p:cNvSpPr>
          <p:nvPr>
            <p:ph idx="1"/>
          </p:nvPr>
        </p:nvSpPr>
        <p:spPr>
          <a:xfrm>
            <a:off x="838202" y="1122744"/>
            <a:ext cx="10515600" cy="5370130"/>
          </a:xfrm>
        </p:spPr>
        <p:txBody>
          <a:bodyPr>
            <a:normAutofit/>
          </a:bodyPr>
          <a:lstStyle/>
          <a:p>
            <a:pPr algn="just"/>
            <a:r>
              <a:rPr lang="en-US" sz="1801" dirty="0">
                <a:latin typeface="Tahoma" panose="020B0604030504040204" pitchFamily="34" charset="0"/>
                <a:ea typeface="Tahoma" panose="020B0604030504040204" pitchFamily="34" charset="0"/>
                <a:cs typeface="Tahoma" panose="020B0604030504040204" pitchFamily="34" charset="0"/>
              </a:rPr>
              <a:t>Support linguists, language policy and planning specialists, as a professional discipline, to conduct consultations and articulate, in line with best practices, standards, and norms of the discipline, a </a:t>
            </a:r>
            <a:r>
              <a:rPr lang="en-US" sz="1801" dirty="0">
                <a:solidFill>
                  <a:srgbClr val="0000FF"/>
                </a:solidFill>
                <a:latin typeface="Tahoma" panose="020B0604030504040204" pitchFamily="34" charset="0"/>
                <a:ea typeface="Tahoma" panose="020B0604030504040204" pitchFamily="34" charset="0"/>
                <a:cs typeface="Tahoma" panose="020B0604030504040204" pitchFamily="34" charset="0"/>
              </a:rPr>
              <a:t>substantive Language Policy vision for Cameroon</a:t>
            </a:r>
            <a:r>
              <a:rPr lang="en-US" sz="1801" dirty="0">
                <a:latin typeface="Tahoma" panose="020B0604030504040204" pitchFamily="34" charset="0"/>
                <a:ea typeface="Tahoma" panose="020B0604030504040204" pitchFamily="34" charset="0"/>
                <a:cs typeface="Tahoma" panose="020B0604030504040204" pitchFamily="34" charset="0"/>
              </a:rPr>
              <a:t>, as a technical study, proposal. (Cameroon Society of Linguistics, Language Policy specialists). Rationale: to fill the substantive Language Policy void.  </a:t>
            </a:r>
          </a:p>
          <a:p>
            <a:pPr algn="just"/>
            <a:endParaRPr lang="en-US" sz="1801" dirty="0">
              <a:latin typeface="Tahoma" panose="020B0604030504040204" pitchFamily="34" charset="0"/>
              <a:ea typeface="Tahoma" panose="020B0604030504040204" pitchFamily="34" charset="0"/>
              <a:cs typeface="Tahoma" panose="020B0604030504040204" pitchFamily="34" charset="0"/>
            </a:endParaRPr>
          </a:p>
          <a:p>
            <a:pPr algn="just"/>
            <a:r>
              <a:rPr lang="en-US" sz="1801" dirty="0">
                <a:latin typeface="Tahoma" panose="020B0604030504040204" pitchFamily="34" charset="0"/>
                <a:ea typeface="Tahoma" panose="020B0604030504040204" pitchFamily="34" charset="0"/>
                <a:cs typeface="Tahoma" panose="020B0604030504040204" pitchFamily="34" charset="0"/>
              </a:rPr>
              <a:t>Support a </a:t>
            </a:r>
            <a:r>
              <a:rPr lang="en-US" sz="1801" dirty="0">
                <a:solidFill>
                  <a:srgbClr val="0000FF"/>
                </a:solidFill>
                <a:latin typeface="Tahoma" panose="020B0604030504040204" pitchFamily="34" charset="0"/>
                <a:ea typeface="Tahoma" panose="020B0604030504040204" pitchFamily="34" charset="0"/>
                <a:cs typeface="Tahoma" panose="020B0604030504040204" pitchFamily="34" charset="0"/>
              </a:rPr>
              <a:t>scoping study on appropriate institutionalization of the Language Policy and Planning function </a:t>
            </a:r>
            <a:r>
              <a:rPr lang="en-US" sz="1801" dirty="0">
                <a:latin typeface="Tahoma" panose="020B0604030504040204" pitchFamily="34" charset="0"/>
                <a:ea typeface="Tahoma" panose="020B0604030504040204" pitchFamily="34" charset="0"/>
                <a:cs typeface="Tahoma" panose="020B0604030504040204" pitchFamily="34" charset="0"/>
              </a:rPr>
              <a:t>in Cameroon. </a:t>
            </a:r>
            <a:r>
              <a:rPr lang="en-GB" sz="1801" dirty="0">
                <a:latin typeface="Tahoma" panose="020B0604030504040204" pitchFamily="34" charset="0"/>
                <a:ea typeface="Tahoma" panose="020B0604030504040204" pitchFamily="34" charset="0"/>
                <a:cs typeface="Tahoma" panose="020B0604030504040204" pitchFamily="34" charset="0"/>
              </a:rPr>
              <a:t>Cameroon does not have a “Central Language Authority in the form of a Language Institute, Language Centre, Language Academy, or Language Board” which would serve as its institutional nerve-centre for language policy, planning, and management. Reason: to fill the Language planning institutional void. </a:t>
            </a:r>
          </a:p>
          <a:p>
            <a:pPr algn="just"/>
            <a:endParaRPr lang="en-GB" sz="1801"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just"/>
            <a:r>
              <a:rPr lang="en-GB" sz="1801" dirty="0">
                <a:latin typeface="Tahoma" panose="020B0604030504040204" pitchFamily="34" charset="0"/>
                <a:ea typeface="Tahoma" panose="020B0604030504040204" pitchFamily="34" charset="0"/>
                <a:cs typeface="Tahoma" panose="020B0604030504040204" pitchFamily="34" charset="0"/>
              </a:rPr>
              <a:t>Support a </a:t>
            </a:r>
            <a:r>
              <a:rPr lang="en-GB" sz="1801" dirty="0">
                <a:solidFill>
                  <a:srgbClr val="0000FF"/>
                </a:solidFill>
                <a:latin typeface="Tahoma" panose="020B0604030504040204" pitchFamily="34" charset="0"/>
                <a:ea typeface="Tahoma" panose="020B0604030504040204" pitchFamily="34" charset="0"/>
                <a:cs typeface="Tahoma" panose="020B0604030504040204" pitchFamily="34" charset="0"/>
              </a:rPr>
              <a:t>survey to improve metrics (measurement) of differential impact upon citizens of past/ existing language policies</a:t>
            </a:r>
            <a:r>
              <a:rPr lang="en-GB" sz="1801" dirty="0">
                <a:latin typeface="Tahoma" panose="020B0604030504040204" pitchFamily="34" charset="0"/>
                <a:ea typeface="Tahoma" panose="020B0604030504040204" pitchFamily="34" charset="0"/>
                <a:cs typeface="Tahoma" panose="020B0604030504040204" pitchFamily="34" charset="0"/>
              </a:rPr>
              <a:t>, based on the Official Language they primarily use. Go beyond languages’ use by public bodies to their weight in broader economy and society. Include impact on social mobility, career advancement (public, private sectors), wage/earnings differentials. Rationale: better quantification, metrics of extent of exclusion / dissatisfaction felt by English OL 1  users (minority official language).  </a:t>
            </a:r>
            <a:endParaRPr lang="en-US" sz="180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5482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FE6E-C4D6-437A-99F7-C7911F959329}"/>
              </a:ext>
            </a:extLst>
          </p:cNvPr>
          <p:cNvSpPr>
            <a:spLocks noGrp="1"/>
          </p:cNvSpPr>
          <p:nvPr>
            <p:ph type="title"/>
          </p:nvPr>
        </p:nvSpPr>
        <p:spPr>
          <a:xfrm>
            <a:off x="838202" y="178061"/>
            <a:ext cx="10515600" cy="502976"/>
          </a:xfrm>
        </p:spPr>
        <p:txBody>
          <a:bodyPr>
            <a:normAutofit/>
          </a:bodyPr>
          <a:lstStyle/>
          <a:p>
            <a:pPr algn="ctr"/>
            <a:r>
              <a:rPr lang="en-US" sz="1900" dirty="0">
                <a:latin typeface="Tahoma" panose="020B0604030504040204" pitchFamily="34" charset="0"/>
                <a:ea typeface="Tahoma" panose="020B0604030504040204" pitchFamily="34" charset="0"/>
                <a:cs typeface="Tahoma" panose="020B0604030504040204" pitchFamily="34" charset="0"/>
              </a:rPr>
              <a:t>EDUCATION SECTOR: LANGUAGE-IN-EDUCATION PLANNING &amp; POLICY </a:t>
            </a:r>
          </a:p>
        </p:txBody>
      </p:sp>
      <p:pic>
        <p:nvPicPr>
          <p:cNvPr id="7" name="Content Placeholder 6">
            <a:extLst>
              <a:ext uri="{FF2B5EF4-FFF2-40B4-BE49-F238E27FC236}">
                <a16:creationId xmlns:a16="http://schemas.microsoft.com/office/drawing/2014/main" id="{A510BB83-BE5F-4AD3-8202-F6DC80850713}"/>
              </a:ext>
            </a:extLst>
          </p:cNvPr>
          <p:cNvPicPr>
            <a:picLocks noGrp="1" noChangeAspect="1"/>
          </p:cNvPicPr>
          <p:nvPr>
            <p:ph idx="1"/>
          </p:nvPr>
        </p:nvPicPr>
        <p:blipFill>
          <a:blip r:embed="rId2"/>
          <a:stretch>
            <a:fillRect/>
          </a:stretch>
        </p:blipFill>
        <p:spPr>
          <a:xfrm>
            <a:off x="6695425" y="765643"/>
            <a:ext cx="5154055" cy="5849450"/>
          </a:xfrm>
          <a:prstGeom prst="rect">
            <a:avLst/>
          </a:prstGeom>
        </p:spPr>
      </p:pic>
      <p:pic>
        <p:nvPicPr>
          <p:cNvPr id="6" name="Picture 5">
            <a:extLst>
              <a:ext uri="{FF2B5EF4-FFF2-40B4-BE49-F238E27FC236}">
                <a16:creationId xmlns:a16="http://schemas.microsoft.com/office/drawing/2014/main" id="{E25F5EE9-798B-4F14-93E3-DDA257E92EAC}"/>
              </a:ext>
            </a:extLst>
          </p:cNvPr>
          <p:cNvPicPr>
            <a:picLocks noChangeAspect="1"/>
          </p:cNvPicPr>
          <p:nvPr/>
        </p:nvPicPr>
        <p:blipFill>
          <a:blip r:embed="rId3"/>
          <a:stretch>
            <a:fillRect/>
          </a:stretch>
        </p:blipFill>
        <p:spPr>
          <a:xfrm>
            <a:off x="342520" y="765643"/>
            <a:ext cx="5829679" cy="5904714"/>
          </a:xfrm>
          <a:prstGeom prst="rect">
            <a:avLst/>
          </a:prstGeom>
        </p:spPr>
      </p:pic>
    </p:spTree>
    <p:extLst>
      <p:ext uri="{BB962C8B-B14F-4D97-AF65-F5344CB8AC3E}">
        <p14:creationId xmlns:p14="http://schemas.microsoft.com/office/powerpoint/2010/main" val="2718468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FE6E-C4D6-437A-99F7-C7911F959329}"/>
              </a:ext>
            </a:extLst>
          </p:cNvPr>
          <p:cNvSpPr>
            <a:spLocks noGrp="1"/>
          </p:cNvSpPr>
          <p:nvPr>
            <p:ph type="title"/>
          </p:nvPr>
        </p:nvSpPr>
        <p:spPr>
          <a:xfrm>
            <a:off x="533402" y="550183"/>
            <a:ext cx="10515600" cy="502976"/>
          </a:xfrm>
        </p:spPr>
        <p:txBody>
          <a:bodyPr>
            <a:normAutofit/>
          </a:bodyPr>
          <a:lstStyle/>
          <a:p>
            <a:pPr algn="ctr"/>
            <a:r>
              <a:rPr lang="en-US" sz="2300" b="1" dirty="0">
                <a:latin typeface="Tahoma" panose="020B0604030504040204" pitchFamily="34" charset="0"/>
                <a:ea typeface="Tahoma" panose="020B0604030504040204" pitchFamily="34" charset="0"/>
                <a:cs typeface="Tahoma" panose="020B0604030504040204" pitchFamily="34" charset="0"/>
              </a:rPr>
              <a:t>Legal</a:t>
            </a:r>
            <a:r>
              <a:rPr lang="en-US" sz="2100" b="1" dirty="0">
                <a:latin typeface="Tahoma" panose="020B0604030504040204" pitchFamily="34" charset="0"/>
                <a:ea typeface="Tahoma" panose="020B0604030504040204" pitchFamily="34" charset="0"/>
                <a:cs typeface="Tahoma" panose="020B0604030504040204" pitchFamily="34" charset="0"/>
              </a:rPr>
              <a:t> Framework</a:t>
            </a:r>
          </a:p>
        </p:txBody>
      </p:sp>
      <p:sp>
        <p:nvSpPr>
          <p:cNvPr id="3" name="Content Placeholder 2">
            <a:extLst>
              <a:ext uri="{FF2B5EF4-FFF2-40B4-BE49-F238E27FC236}">
                <a16:creationId xmlns:a16="http://schemas.microsoft.com/office/drawing/2014/main" id="{BD83F17C-84CC-487B-BC5B-161458E7407A}"/>
              </a:ext>
            </a:extLst>
          </p:cNvPr>
          <p:cNvSpPr>
            <a:spLocks noGrp="1"/>
          </p:cNvSpPr>
          <p:nvPr>
            <p:ph idx="1"/>
          </p:nvPr>
        </p:nvSpPr>
        <p:spPr>
          <a:xfrm>
            <a:off x="664029" y="1545771"/>
            <a:ext cx="10689773" cy="4631192"/>
          </a:xfrm>
        </p:spPr>
        <p:txBody>
          <a:bodyPr>
            <a:normAutofit/>
          </a:bodyPr>
          <a:lstStyle/>
          <a:p>
            <a:pPr marL="0" marR="0" indent="0" algn="just">
              <a:lnSpc>
                <a:spcPct val="100000"/>
              </a:lnSpc>
              <a:spcBef>
                <a:spcPts val="0"/>
              </a:spcBef>
              <a:buNone/>
            </a:pPr>
            <a:r>
              <a:rPr lang="fr-CH" sz="2100" b="1" dirty="0">
                <a:latin typeface="Tahoma" panose="020B0604030504040204" pitchFamily="34" charset="0"/>
                <a:ea typeface="Tahoma" panose="020B0604030504040204" pitchFamily="34" charset="0"/>
                <a:cs typeface="Tahoma" panose="020B0604030504040204" pitchFamily="34" charset="0"/>
              </a:rPr>
              <a:t>Loi N° 98/004 du 14 avril 1998 d'orientation de l'éducation au Cameroun: </a:t>
            </a:r>
          </a:p>
          <a:p>
            <a:pPr marL="0" marR="0" indent="0" algn="just">
              <a:lnSpc>
                <a:spcPct val="100000"/>
              </a:lnSpc>
              <a:spcBef>
                <a:spcPts val="0"/>
              </a:spcBef>
              <a:buNone/>
            </a:pPr>
            <a:endParaRPr lang="fr-CH" sz="2100" dirty="0">
              <a:latin typeface="Tahoma" panose="020B0604030504040204" pitchFamily="34" charset="0"/>
              <a:ea typeface="Tahoma" panose="020B0604030504040204" pitchFamily="34" charset="0"/>
              <a:cs typeface="Tahoma" panose="020B0604030504040204" pitchFamily="34" charset="0"/>
            </a:endParaRPr>
          </a:p>
          <a:p>
            <a:pPr marL="0" marR="0" indent="0" algn="just">
              <a:lnSpc>
                <a:spcPct val="100000"/>
              </a:lnSpc>
              <a:spcBef>
                <a:spcPts val="0"/>
              </a:spcBef>
              <a:buNone/>
            </a:pPr>
            <a:r>
              <a:rPr lang="fr-CH" sz="2100" dirty="0">
                <a:latin typeface="Tahoma" panose="020B0604030504040204" pitchFamily="34" charset="0"/>
                <a:ea typeface="Tahoma" panose="020B0604030504040204" pitchFamily="34" charset="0"/>
                <a:cs typeface="Tahoma" panose="020B0604030504040204" pitchFamily="34" charset="0"/>
              </a:rPr>
              <a:t>Article 15. (1) Le système éducatif est organisé en deux sous-systèmes, l'un anglophone, l'autre francophone, par lesquels est réaffirmée l'option nationale du biculturalisme.</a:t>
            </a:r>
            <a:r>
              <a:rPr lang="en-US" sz="2100" dirty="0">
                <a:latin typeface="Tahoma" panose="020B0604030504040204" pitchFamily="34" charset="0"/>
                <a:ea typeface="Tahoma" panose="020B0604030504040204" pitchFamily="34" charset="0"/>
                <a:cs typeface="Tahoma" panose="020B0604030504040204" pitchFamily="34" charset="0"/>
              </a:rPr>
              <a:t> </a:t>
            </a:r>
            <a:r>
              <a:rPr lang="fr-CH" sz="2100" dirty="0">
                <a:latin typeface="Tahoma" panose="020B0604030504040204" pitchFamily="34" charset="0"/>
                <a:ea typeface="Tahoma" panose="020B0604030504040204" pitchFamily="34" charset="0"/>
                <a:cs typeface="Tahoma" panose="020B0604030504040204" pitchFamily="34" charset="0"/>
              </a:rPr>
              <a:t>(2) Les sous-systèmes éducatifs sus évoqués </a:t>
            </a:r>
            <a:r>
              <a:rPr lang="fr-CH" sz="2100" dirty="0">
                <a:solidFill>
                  <a:srgbClr val="0000FF"/>
                </a:solidFill>
                <a:latin typeface="Tahoma" panose="020B0604030504040204" pitchFamily="34" charset="0"/>
                <a:ea typeface="Tahoma" panose="020B0604030504040204" pitchFamily="34" charset="0"/>
                <a:cs typeface="Tahoma" panose="020B0604030504040204" pitchFamily="34" charset="0"/>
              </a:rPr>
              <a:t>coexistent en conservant chacun sa spécificité dans les méthodes d'évaluation et les certifications</a:t>
            </a:r>
            <a:r>
              <a:rPr lang="fr-CH" sz="2100" dirty="0">
                <a:latin typeface="Tahoma" panose="020B0604030504040204" pitchFamily="34" charset="0"/>
                <a:ea typeface="Tahoma" panose="020B0604030504040204" pitchFamily="34" charset="0"/>
                <a:cs typeface="Tahoma" panose="020B0604030504040204" pitchFamily="34" charset="0"/>
              </a:rPr>
              <a:t>.</a:t>
            </a:r>
            <a:endParaRPr lang="en-US" sz="21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0"/>
              </a:spcBef>
              <a:buNone/>
            </a:pPr>
            <a:endParaRPr lang="en-US" sz="21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0"/>
              </a:spcBef>
              <a:buNone/>
            </a:pPr>
            <a:endParaRPr lang="en-US" sz="21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0"/>
              </a:spcBef>
              <a:buNone/>
            </a:pPr>
            <a:r>
              <a:rPr lang="en-US" sz="2100" b="1" dirty="0">
                <a:latin typeface="Tahoma" panose="020B0604030504040204" pitchFamily="34" charset="0"/>
                <a:ea typeface="Tahoma" panose="020B0604030504040204" pitchFamily="34" charset="0"/>
                <a:cs typeface="Tahoma" panose="020B0604030504040204" pitchFamily="34" charset="0"/>
              </a:rPr>
              <a:t>Decree No. 2011-45 of 08 March 2011 to Organize the University of Bamenda: </a:t>
            </a:r>
          </a:p>
          <a:p>
            <a:pPr marL="0" indent="0" algn="just">
              <a:lnSpc>
                <a:spcPct val="100000"/>
              </a:lnSpc>
              <a:spcBef>
                <a:spcPts val="0"/>
              </a:spcBef>
              <a:buNone/>
            </a:pPr>
            <a:endParaRPr lang="en-US" sz="21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0"/>
              </a:spcBef>
              <a:buNone/>
            </a:pPr>
            <a:r>
              <a:rPr lang="en-US" sz="2100" dirty="0">
                <a:latin typeface="Tahoma" panose="020B0604030504040204" pitchFamily="34" charset="0"/>
                <a:ea typeface="Tahoma" panose="020B0604030504040204" pitchFamily="34" charset="0"/>
                <a:cs typeface="Tahoma" panose="020B0604030504040204" pitchFamily="34" charset="0"/>
              </a:rPr>
              <a:t>Article 1 (a). There shall be established a body corporate </a:t>
            </a:r>
            <a:r>
              <a:rPr lang="en-US" sz="2100" dirty="0">
                <a:solidFill>
                  <a:srgbClr val="0000FF"/>
                </a:solidFill>
                <a:latin typeface="Tahoma" panose="020B0604030504040204" pitchFamily="34" charset="0"/>
                <a:ea typeface="Tahoma" panose="020B0604030504040204" pitchFamily="34" charset="0"/>
                <a:cs typeface="Tahoma" panose="020B0604030504040204" pitchFamily="34" charset="0"/>
              </a:rPr>
              <a:t>conceived in the Anglo-Saxon tradition </a:t>
            </a:r>
            <a:r>
              <a:rPr lang="en-US" sz="2100" dirty="0">
                <a:latin typeface="Tahoma" panose="020B0604030504040204" pitchFamily="34" charset="0"/>
                <a:ea typeface="Tahoma" panose="020B0604030504040204" pitchFamily="34" charset="0"/>
                <a:cs typeface="Tahoma" panose="020B0604030504040204" pitchFamily="34" charset="0"/>
              </a:rPr>
              <a:t>by the name of The University of Bamenda.  </a:t>
            </a:r>
          </a:p>
        </p:txBody>
      </p:sp>
    </p:spTree>
    <p:extLst>
      <p:ext uri="{BB962C8B-B14F-4D97-AF65-F5344CB8AC3E}">
        <p14:creationId xmlns:p14="http://schemas.microsoft.com/office/powerpoint/2010/main" val="56213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FE6E-C4D6-437A-99F7-C7911F959329}"/>
              </a:ext>
            </a:extLst>
          </p:cNvPr>
          <p:cNvSpPr>
            <a:spLocks noGrp="1"/>
          </p:cNvSpPr>
          <p:nvPr>
            <p:ph type="title"/>
          </p:nvPr>
        </p:nvSpPr>
        <p:spPr>
          <a:xfrm>
            <a:off x="838202" y="365126"/>
            <a:ext cx="10515600" cy="502976"/>
          </a:xfrm>
        </p:spPr>
        <p:txBody>
          <a:bodyPr>
            <a:normAutofit/>
          </a:bodyPr>
          <a:lstStyle/>
          <a:p>
            <a:pPr algn="ctr"/>
            <a:r>
              <a:rPr lang="en-US" sz="2100" dirty="0">
                <a:latin typeface="Tahoma" panose="020B0604030504040204" pitchFamily="34" charset="0"/>
                <a:ea typeface="Tahoma" panose="020B0604030504040204" pitchFamily="34" charset="0"/>
                <a:cs typeface="Tahoma" panose="020B0604030504040204" pitchFamily="34" charset="0"/>
              </a:rPr>
              <a:t>Inter-educational system differences grounded in history</a:t>
            </a:r>
          </a:p>
        </p:txBody>
      </p:sp>
      <p:sp>
        <p:nvSpPr>
          <p:cNvPr id="3" name="Content Placeholder 2">
            <a:extLst>
              <a:ext uri="{FF2B5EF4-FFF2-40B4-BE49-F238E27FC236}">
                <a16:creationId xmlns:a16="http://schemas.microsoft.com/office/drawing/2014/main" id="{BD83F17C-84CC-487B-BC5B-161458E7407A}"/>
              </a:ext>
            </a:extLst>
          </p:cNvPr>
          <p:cNvSpPr>
            <a:spLocks noGrp="1"/>
          </p:cNvSpPr>
          <p:nvPr>
            <p:ph idx="1"/>
          </p:nvPr>
        </p:nvSpPr>
        <p:spPr>
          <a:xfrm>
            <a:off x="549729" y="1262742"/>
            <a:ext cx="11092542" cy="5312229"/>
          </a:xfrm>
        </p:spPr>
        <p:txBody>
          <a:bodyPr>
            <a:normAutofit/>
          </a:bodyPr>
          <a:lstStyle/>
          <a:p>
            <a:pPr marL="0" indent="0" algn="ctr">
              <a:lnSpc>
                <a:spcPct val="110000"/>
              </a:lnSpc>
              <a:spcBef>
                <a:spcPts val="0"/>
              </a:spcBef>
              <a:buNone/>
            </a:pPr>
            <a:r>
              <a:rPr lang="en-US" sz="1801" dirty="0">
                <a:solidFill>
                  <a:srgbClr val="0000FF"/>
                </a:solidFill>
                <a:latin typeface="Tahoma" panose="020B0604030504040204" pitchFamily="34" charset="0"/>
                <a:ea typeface="Tahoma" panose="020B0604030504040204" pitchFamily="34" charset="0"/>
                <a:cs typeface="Tahoma" panose="020B0604030504040204" pitchFamily="34" charset="0"/>
              </a:rPr>
              <a:t>Francophone sub-system (predominant in 8 Regions)</a:t>
            </a:r>
          </a:p>
          <a:p>
            <a:pPr marL="0" indent="0">
              <a:lnSpc>
                <a:spcPct val="110000"/>
              </a:lnSpc>
              <a:spcBef>
                <a:spcPts val="0"/>
              </a:spcBef>
              <a:buNone/>
            </a:pPr>
            <a:endParaRPr lang="en-US" sz="1000" dirty="0">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0"/>
              </a:spcBef>
            </a:pPr>
            <a:r>
              <a:rPr lang="en-US" sz="1801" dirty="0">
                <a:latin typeface="Tahoma" panose="020B0604030504040204" pitchFamily="34" charset="0"/>
                <a:ea typeface="Tahoma" panose="020B0604030504040204" pitchFamily="34" charset="0"/>
                <a:cs typeface="Tahoma" panose="020B0604030504040204" pitchFamily="34" charset="0"/>
              </a:rPr>
              <a:t>Modelled on the French public (State) school, grounded in the Lois Jules Ferry of 1881-1882 in France, providing for obligatory, free universal primary education, and especially laicity of public schooling (</a:t>
            </a:r>
            <a:r>
              <a:rPr lang="fr-FR" sz="1801" i="1" dirty="0">
                <a:latin typeface="Tahoma" panose="020B0604030504040204" pitchFamily="34" charset="0"/>
                <a:ea typeface="Tahoma" panose="020B0604030504040204" pitchFamily="34" charset="0"/>
                <a:cs typeface="Tahoma" panose="020B0604030504040204" pitchFamily="34" charset="0"/>
              </a:rPr>
              <a:t>laïcité de l’enseignement public</a:t>
            </a:r>
            <a:r>
              <a:rPr lang="en-US" sz="1801" dirty="0">
                <a:latin typeface="Tahoma" panose="020B0604030504040204" pitchFamily="34" charset="0"/>
                <a:ea typeface="Tahoma" panose="020B0604030504040204" pitchFamily="34" charset="0"/>
                <a:cs typeface="Tahoma" panose="020B0604030504040204" pitchFamily="34" charset="0"/>
              </a:rPr>
              <a:t>). </a:t>
            </a:r>
          </a:p>
          <a:p>
            <a:pPr>
              <a:lnSpc>
                <a:spcPct val="110000"/>
              </a:lnSpc>
              <a:spcBef>
                <a:spcPts val="0"/>
              </a:spcBef>
            </a:pPr>
            <a:endParaRPr lang="en-US" sz="1000" dirty="0">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0"/>
              </a:spcBef>
            </a:pPr>
            <a:r>
              <a:rPr lang="en-US" sz="1801" dirty="0">
                <a:latin typeface="Tahoma" panose="020B0604030504040204" pitchFamily="34" charset="0"/>
                <a:ea typeface="Tahoma" panose="020B0604030504040204" pitchFamily="34" charset="0"/>
                <a:cs typeface="Tahoma" panose="020B0604030504040204" pitchFamily="34" charset="0"/>
              </a:rPr>
              <a:t>Proactive pre-independence State provision of education, with only relative participation of missionary societies.  </a:t>
            </a:r>
          </a:p>
          <a:p>
            <a:pPr>
              <a:lnSpc>
                <a:spcPct val="110000"/>
              </a:lnSpc>
              <a:spcBef>
                <a:spcPts val="0"/>
              </a:spcBef>
            </a:pPr>
            <a:endParaRPr lang="en-US" sz="1000"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10000"/>
              </a:lnSpc>
              <a:spcBef>
                <a:spcPts val="0"/>
              </a:spcBef>
              <a:buNone/>
            </a:pPr>
            <a:r>
              <a:rPr lang="en-US" sz="1801" dirty="0">
                <a:solidFill>
                  <a:srgbClr val="0000FF"/>
                </a:solidFill>
                <a:latin typeface="Tahoma" panose="020B0604030504040204" pitchFamily="34" charset="0"/>
                <a:ea typeface="Tahoma" panose="020B0604030504040204" pitchFamily="34" charset="0"/>
                <a:cs typeface="Tahoma" panose="020B0604030504040204" pitchFamily="34" charset="0"/>
              </a:rPr>
              <a:t>Anglophone sub-system (predominant in 2 Regions)</a:t>
            </a:r>
          </a:p>
          <a:p>
            <a:pPr marL="0" indent="0">
              <a:lnSpc>
                <a:spcPct val="110000"/>
              </a:lnSpc>
              <a:spcBef>
                <a:spcPts val="0"/>
              </a:spcBef>
              <a:buNone/>
            </a:pPr>
            <a:endParaRPr lang="en-US" sz="1000" dirty="0">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0"/>
              </a:spcBef>
            </a:pPr>
            <a:r>
              <a:rPr lang="en-US" sz="1801" dirty="0">
                <a:latin typeface="Tahoma" panose="020B0604030504040204" pitchFamily="34" charset="0"/>
                <a:ea typeface="Tahoma" panose="020B0604030504040204" pitchFamily="34" charset="0"/>
                <a:cs typeface="Tahoma" panose="020B0604030504040204" pitchFamily="34" charset="0"/>
              </a:rPr>
              <a:t>Grounded and developed by Missionary Societies (Baptist, Protestant, Catholic) as the dominant purveyors of education, under British </a:t>
            </a:r>
            <a:r>
              <a:rPr lang="en-US" sz="1801" i="1" dirty="0">
                <a:latin typeface="Tahoma" panose="020B0604030504040204" pitchFamily="34" charset="0"/>
                <a:ea typeface="Tahoma" panose="020B0604030504040204" pitchFamily="34" charset="0"/>
                <a:cs typeface="Tahoma" panose="020B0604030504040204" pitchFamily="34" charset="0"/>
              </a:rPr>
              <a:t>indirect rule </a:t>
            </a:r>
            <a:r>
              <a:rPr lang="en-US" sz="1801" dirty="0">
                <a:latin typeface="Tahoma" panose="020B0604030504040204" pitchFamily="34" charset="0"/>
                <a:ea typeface="Tahoma" panose="020B0604030504040204" pitchFamily="34" charset="0"/>
                <a:cs typeface="Tahoma" panose="020B0604030504040204" pitchFamily="34" charset="0"/>
              </a:rPr>
              <a:t>(not the State) for its overseas mandate and trust territories. Modelled on English boarding medium - school. Preponderant role of religious authorities and moral (vs. civic) instruction. </a:t>
            </a:r>
          </a:p>
          <a:p>
            <a:pPr marL="0" indent="0">
              <a:lnSpc>
                <a:spcPct val="110000"/>
              </a:lnSpc>
              <a:spcBef>
                <a:spcPts val="0"/>
              </a:spcBef>
              <a:buNone/>
            </a:pPr>
            <a:endParaRPr lang="en-US" sz="1000" dirty="0">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0"/>
              </a:spcBef>
            </a:pPr>
            <a:r>
              <a:rPr lang="en-US" sz="1801" dirty="0">
                <a:latin typeface="Tahoma" panose="020B0604030504040204" pitchFamily="34" charset="0"/>
                <a:ea typeface="Tahoma" panose="020B0604030504040204" pitchFamily="34" charset="0"/>
                <a:cs typeface="Tahoma" panose="020B0604030504040204" pitchFamily="34" charset="0"/>
              </a:rPr>
              <a:t>Under-spending on education as Native/Local Authorities expected to fund lower educational tiers. </a:t>
            </a:r>
          </a:p>
          <a:p>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400" dirty="0">
                <a:latin typeface="Tahoma" panose="020B0604030504040204" pitchFamily="34" charset="0"/>
                <a:ea typeface="Tahoma" panose="020B0604030504040204" pitchFamily="34" charset="0"/>
                <a:cs typeface="Tahoma" panose="020B0604030504040204" pitchFamily="34" charset="0"/>
              </a:rPr>
              <a:t>Key Source: Georges &amp; Christiane Courade: Historical study on Education in Anglophone Cameroon</a:t>
            </a:r>
          </a:p>
          <a:p>
            <a:endParaRPr lang="en-US" sz="1801" dirty="0">
              <a:latin typeface="Tahoma" panose="020B0604030504040204" pitchFamily="34" charset="0"/>
              <a:ea typeface="Tahoma" panose="020B0604030504040204" pitchFamily="34" charset="0"/>
              <a:cs typeface="Tahoma" panose="020B0604030504040204" pitchFamily="34" charset="0"/>
            </a:endParaRPr>
          </a:p>
          <a:p>
            <a:endParaRPr lang="en-US" sz="1801" dirty="0">
              <a:latin typeface="Tahoma" panose="020B0604030504040204" pitchFamily="34" charset="0"/>
              <a:ea typeface="Tahoma" panose="020B0604030504040204" pitchFamily="34" charset="0"/>
              <a:cs typeface="Tahoma" panose="020B0604030504040204" pitchFamily="34" charset="0"/>
            </a:endParaRPr>
          </a:p>
          <a:p>
            <a:endParaRPr lang="en-US" sz="1801" dirty="0">
              <a:latin typeface="Tahoma" panose="020B0604030504040204" pitchFamily="34" charset="0"/>
              <a:ea typeface="Tahoma" panose="020B0604030504040204" pitchFamily="34" charset="0"/>
              <a:cs typeface="Tahoma" panose="020B0604030504040204" pitchFamily="34" charset="0"/>
            </a:endParaRPr>
          </a:p>
          <a:p>
            <a:endParaRPr lang="en-US" sz="180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277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FE6E-C4D6-437A-99F7-C7911F959329}"/>
              </a:ext>
            </a:extLst>
          </p:cNvPr>
          <p:cNvSpPr>
            <a:spLocks noGrp="1"/>
          </p:cNvSpPr>
          <p:nvPr>
            <p:ph type="title"/>
          </p:nvPr>
        </p:nvSpPr>
        <p:spPr>
          <a:xfrm>
            <a:off x="838202" y="365126"/>
            <a:ext cx="10515600" cy="502976"/>
          </a:xfrm>
        </p:spPr>
        <p:txBody>
          <a:bodyPr>
            <a:normAutofit/>
          </a:bodyPr>
          <a:lstStyle/>
          <a:p>
            <a:pPr algn="ctr"/>
            <a:r>
              <a:rPr lang="en-US" sz="2100" dirty="0">
                <a:latin typeface="Tahoma" panose="020B0604030504040204" pitchFamily="34" charset="0"/>
                <a:ea typeface="Tahoma" panose="020B0604030504040204" pitchFamily="34" charset="0"/>
                <a:cs typeface="Tahoma" panose="020B0604030504040204" pitchFamily="34" charset="0"/>
              </a:rPr>
              <a:t>Historical resistance to education system(s) fusion </a:t>
            </a:r>
          </a:p>
        </p:txBody>
      </p:sp>
      <p:sp>
        <p:nvSpPr>
          <p:cNvPr id="3" name="Content Placeholder 2">
            <a:extLst>
              <a:ext uri="{FF2B5EF4-FFF2-40B4-BE49-F238E27FC236}">
                <a16:creationId xmlns:a16="http://schemas.microsoft.com/office/drawing/2014/main" id="{BD83F17C-84CC-487B-BC5B-161458E7407A}"/>
              </a:ext>
            </a:extLst>
          </p:cNvPr>
          <p:cNvSpPr>
            <a:spLocks noGrp="1"/>
          </p:cNvSpPr>
          <p:nvPr>
            <p:ph idx="1"/>
          </p:nvPr>
        </p:nvSpPr>
        <p:spPr>
          <a:xfrm>
            <a:off x="838202" y="1093560"/>
            <a:ext cx="10515600" cy="5399314"/>
          </a:xfrm>
        </p:spPr>
        <p:txBody>
          <a:bodyPr>
            <a:normAutofit fontScale="92500" lnSpcReduction="10000"/>
          </a:bodyPr>
          <a:lstStyle/>
          <a:p>
            <a:pPr algn="just">
              <a:lnSpc>
                <a:spcPct val="110000"/>
              </a:lnSpc>
              <a:spcBef>
                <a:spcPts val="0"/>
              </a:spcBef>
            </a:pPr>
            <a:r>
              <a:rPr lang="en-US" sz="1801" dirty="0">
                <a:latin typeface="Tahoma" panose="020B0604030504040204" pitchFamily="34" charset="0"/>
                <a:ea typeface="Tahoma" panose="020B0604030504040204" pitchFamily="34" charset="0"/>
                <a:cs typeface="Tahoma" panose="020B0604030504040204" pitchFamily="34" charset="0"/>
              </a:rPr>
              <a:t>Educational sub-systems have in past 60 years (since 1961-reunification) largely functioned in parallel, resisting attempts at fusion. EG: 1961 Federal Constitution made education a “federal” area of jurisdiction, but in practice, West Cameroon Government continued to run English sub-system separately. </a:t>
            </a:r>
          </a:p>
          <a:p>
            <a:pPr algn="just">
              <a:lnSpc>
                <a:spcPct val="110000"/>
              </a:lnSpc>
              <a:spcBef>
                <a:spcPts val="0"/>
              </a:spcBef>
            </a:pPr>
            <a:endParaRPr lang="en-US" sz="1801" dirty="0">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0"/>
              </a:spcBef>
            </a:pPr>
            <a:r>
              <a:rPr lang="en-US" sz="1801" dirty="0">
                <a:latin typeface="Tahoma" panose="020B0604030504040204" pitchFamily="34" charset="0"/>
                <a:ea typeface="Tahoma" panose="020B0604030504040204" pitchFamily="34" charset="0"/>
                <a:cs typeface="Tahoma" panose="020B0604030504040204" pitchFamily="34" charset="0"/>
              </a:rPr>
              <a:t>Historical resistance to merger of two educational sub-systems into one common stream. </a:t>
            </a:r>
            <a:r>
              <a:rPr lang="en-US" sz="1801" b="1" dirty="0">
                <a:latin typeface="Tahoma" panose="020B0604030504040204" pitchFamily="34" charset="0"/>
                <a:ea typeface="Tahoma" panose="020B0604030504040204" pitchFamily="34" charset="0"/>
                <a:cs typeface="Tahoma" panose="020B0604030504040204" pitchFamily="34" charset="0"/>
              </a:rPr>
              <a:t>1960s</a:t>
            </a:r>
            <a:r>
              <a:rPr lang="en-US" sz="1801" dirty="0">
                <a:latin typeface="Tahoma" panose="020B0604030504040204" pitchFamily="34" charset="0"/>
                <a:ea typeface="Tahoma" panose="020B0604030504040204" pitchFamily="34" charset="0"/>
                <a:cs typeface="Tahoma" panose="020B0604030504040204" pitchFamily="34" charset="0"/>
              </a:rPr>
              <a:t>: experiment at a common trunk, fused secondary track (Bilingual Grammar Schools) dropped. Dual exams mandatory for English OL1 students, not for French OL 1 students. </a:t>
            </a:r>
            <a:r>
              <a:rPr lang="en-US" sz="1801" b="1" dirty="0">
                <a:latin typeface="Tahoma" panose="020B0604030504040204" pitchFamily="34" charset="0"/>
                <a:ea typeface="Tahoma" panose="020B0604030504040204" pitchFamily="34" charset="0"/>
                <a:cs typeface="Tahoma" panose="020B0604030504040204" pitchFamily="34" charset="0"/>
              </a:rPr>
              <a:t>1983</a:t>
            </a:r>
            <a:r>
              <a:rPr lang="en-US" sz="1801" dirty="0">
                <a:latin typeface="Tahoma" panose="020B0604030504040204" pitchFamily="34" charset="0"/>
                <a:ea typeface="Tahoma" panose="020B0604030504040204" pitchFamily="34" charset="0"/>
                <a:cs typeface="Tahoma" panose="020B0604030504040204" pitchFamily="34" charset="0"/>
              </a:rPr>
              <a:t>: another attempt at fusion / reform dropped. </a:t>
            </a:r>
            <a:r>
              <a:rPr lang="en-US" sz="1801" b="1" dirty="0">
                <a:latin typeface="Tahoma" panose="020B0604030504040204" pitchFamily="34" charset="0"/>
                <a:ea typeface="Tahoma" panose="020B0604030504040204" pitchFamily="34" charset="0"/>
                <a:cs typeface="Tahoma" panose="020B0604030504040204" pitchFamily="34" charset="0"/>
              </a:rPr>
              <a:t>1998</a:t>
            </a:r>
            <a:r>
              <a:rPr lang="en-US" sz="1801" dirty="0">
                <a:latin typeface="Tahoma" panose="020B0604030504040204" pitchFamily="34" charset="0"/>
                <a:ea typeface="Tahoma" panose="020B0604030504040204" pitchFamily="34" charset="0"/>
                <a:cs typeface="Tahoma" panose="020B0604030504040204" pitchFamily="34" charset="0"/>
              </a:rPr>
              <a:t>: Education Framework Law confirmed option for 2 sub-systems, each preserving its specificities. </a:t>
            </a:r>
          </a:p>
          <a:p>
            <a:pPr algn="just">
              <a:lnSpc>
                <a:spcPct val="110000"/>
              </a:lnSpc>
              <a:spcBef>
                <a:spcPts val="0"/>
              </a:spcBef>
            </a:pPr>
            <a:endParaRPr lang="en-US" sz="1801" dirty="0">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0"/>
              </a:spcBef>
            </a:pPr>
            <a:r>
              <a:rPr lang="en-US" sz="1801" dirty="0">
                <a:latin typeface="Tahoma" panose="020B0604030504040204" pitchFamily="34" charset="0"/>
                <a:ea typeface="Tahoma" panose="020B0604030504040204" pitchFamily="34" charset="0"/>
                <a:cs typeface="Tahoma" panose="020B0604030504040204" pitchFamily="34" charset="0"/>
              </a:rPr>
              <a:t>Principal concerns against fusion: </a:t>
            </a:r>
            <a:r>
              <a:rPr lang="en-US" sz="1801" u="sng" dirty="0">
                <a:latin typeface="Tahoma" panose="020B0604030504040204" pitchFamily="34" charset="0"/>
                <a:ea typeface="Tahoma" panose="020B0604030504040204" pitchFamily="34" charset="0"/>
                <a:cs typeface="Tahoma" panose="020B0604030504040204" pitchFamily="34" charset="0"/>
              </a:rPr>
              <a:t>Absorption / assimilation</a:t>
            </a:r>
            <a:r>
              <a:rPr lang="en-US" sz="1801" dirty="0">
                <a:latin typeface="Tahoma" panose="020B0604030504040204" pitchFamily="34" charset="0"/>
                <a:ea typeface="Tahoma" panose="020B0604030504040204" pitchFamily="34" charset="0"/>
                <a:cs typeface="Tahoma" panose="020B0604030504040204" pitchFamily="34" charset="0"/>
              </a:rPr>
              <a:t> (</a:t>
            </a:r>
            <a:r>
              <a:rPr lang="fr-FR" sz="1801" i="1" dirty="0">
                <a:latin typeface="Tahoma" panose="020B0604030504040204" pitchFamily="34" charset="0"/>
                <a:ea typeface="Tahoma" panose="020B0604030504040204" pitchFamily="34" charset="0"/>
                <a:cs typeface="Tahoma" panose="020B0604030504040204" pitchFamily="34" charset="0"/>
              </a:rPr>
              <a:t>phagocytage</a:t>
            </a:r>
            <a:r>
              <a:rPr lang="en-US" sz="1801" dirty="0">
                <a:latin typeface="Tahoma" panose="020B0604030504040204" pitchFamily="34" charset="0"/>
                <a:ea typeface="Tahoma" panose="020B0604030504040204" pitchFamily="34" charset="0"/>
                <a:cs typeface="Tahoma" panose="020B0604030504040204" pitchFamily="34" charset="0"/>
              </a:rPr>
              <a:t>) of 1 system by the other (usually of English by French due to minority demographic). </a:t>
            </a:r>
            <a:r>
              <a:rPr lang="en-US" sz="1801" u="sng" dirty="0">
                <a:latin typeface="Tahoma" panose="020B0604030504040204" pitchFamily="34" charset="0"/>
                <a:ea typeface="Tahoma" panose="020B0604030504040204" pitchFamily="34" charset="0"/>
                <a:cs typeface="Tahoma" panose="020B0604030504040204" pitchFamily="34" charset="0"/>
              </a:rPr>
              <a:t>Pedagogic burden, weight </a:t>
            </a:r>
            <a:r>
              <a:rPr lang="en-US" sz="1801" dirty="0">
                <a:latin typeface="Tahoma" panose="020B0604030504040204" pitchFamily="34" charset="0"/>
                <a:ea typeface="Tahoma" panose="020B0604030504040204" pitchFamily="34" charset="0"/>
                <a:cs typeface="Tahoma" panose="020B0604030504040204" pitchFamily="34" charset="0"/>
              </a:rPr>
              <a:t>of two concurrent languages of instruction in schools, whether at primary or secondary education levels. </a:t>
            </a:r>
          </a:p>
          <a:p>
            <a:pPr algn="just">
              <a:lnSpc>
                <a:spcPct val="110000"/>
              </a:lnSpc>
              <a:spcBef>
                <a:spcPts val="0"/>
              </a:spcBef>
            </a:pPr>
            <a:endParaRPr lang="en-US" sz="1801" dirty="0">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0"/>
              </a:spcBef>
            </a:pPr>
            <a:r>
              <a:rPr lang="en-US" sz="1801" dirty="0">
                <a:latin typeface="Tahoma" panose="020B0604030504040204" pitchFamily="34" charset="0"/>
                <a:ea typeface="Tahoma" panose="020B0604030504040204" pitchFamily="34" charset="0"/>
                <a:cs typeface="Tahoma" panose="020B0604030504040204" pitchFamily="34" charset="0"/>
              </a:rPr>
              <a:t>Current low-intensity, pilot efforts at “bilingual” education streams, e.g., </a:t>
            </a:r>
            <a:r>
              <a:rPr lang="fr-FR" sz="1801" i="1" dirty="0">
                <a:latin typeface="Tahoma" panose="020B0604030504040204" pitchFamily="34" charset="0"/>
                <a:ea typeface="Tahoma" panose="020B0604030504040204" pitchFamily="34" charset="0"/>
                <a:cs typeface="Tahoma" panose="020B0604030504040204" pitchFamily="34" charset="0"/>
              </a:rPr>
              <a:t>Programme d’Enseignement Bilingue Spéciale</a:t>
            </a:r>
            <a:r>
              <a:rPr lang="en-US" sz="1801" i="1" dirty="0">
                <a:latin typeface="Tahoma" panose="020B0604030504040204" pitchFamily="34" charset="0"/>
                <a:ea typeface="Tahoma" panose="020B0604030504040204" pitchFamily="34" charset="0"/>
                <a:cs typeface="Tahoma" panose="020B0604030504040204" pitchFamily="34" charset="0"/>
              </a:rPr>
              <a:t>, </a:t>
            </a:r>
            <a:r>
              <a:rPr lang="en-US" sz="1801" dirty="0">
                <a:latin typeface="Tahoma" panose="020B0604030504040204" pitchFamily="34" charset="0"/>
                <a:ea typeface="Tahoma" panose="020B0604030504040204" pitchFamily="34" charset="0"/>
                <a:cs typeface="Tahoma" panose="020B0604030504040204" pitchFamily="34" charset="0"/>
              </a:rPr>
              <a:t>limited to few public secondary schools. </a:t>
            </a:r>
            <a:r>
              <a:rPr lang="en-US" sz="1801" b="1" dirty="0">
                <a:latin typeface="Tahoma" panose="020B0604030504040204" pitchFamily="34" charset="0"/>
                <a:ea typeface="Tahoma" panose="020B0604030504040204" pitchFamily="34" charset="0"/>
                <a:cs typeface="Tahoma" panose="020B0604030504040204" pitchFamily="34" charset="0"/>
              </a:rPr>
              <a:t>BUT</a:t>
            </a:r>
            <a:r>
              <a:rPr lang="en-US" sz="1801" dirty="0">
                <a:latin typeface="Tahoma" panose="020B0604030504040204" pitchFamily="34" charset="0"/>
                <a:ea typeface="Tahoma" panose="020B0604030504040204" pitchFamily="34" charset="0"/>
                <a:cs typeface="Tahoma" panose="020B0604030504040204" pitchFamily="34" charset="0"/>
              </a:rPr>
              <a:t> significant adherence to non-State regulated dual/combined language of instruction (50-50) in lower primary years for pupils. Private sector schools driven, in urban areas. Often preparation for full immersion/switching of language-in-education track, for French OL 1 learners.   </a:t>
            </a:r>
          </a:p>
        </p:txBody>
      </p:sp>
    </p:spTree>
    <p:extLst>
      <p:ext uri="{BB962C8B-B14F-4D97-AF65-F5344CB8AC3E}">
        <p14:creationId xmlns:p14="http://schemas.microsoft.com/office/powerpoint/2010/main" val="576438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FE6E-C4D6-437A-99F7-C7911F959329}"/>
              </a:ext>
            </a:extLst>
          </p:cNvPr>
          <p:cNvSpPr>
            <a:spLocks noGrp="1"/>
          </p:cNvSpPr>
          <p:nvPr>
            <p:ph type="title"/>
          </p:nvPr>
        </p:nvSpPr>
        <p:spPr>
          <a:xfrm>
            <a:off x="767444" y="195943"/>
            <a:ext cx="10515600" cy="502976"/>
          </a:xfrm>
        </p:spPr>
        <p:txBody>
          <a:bodyPr>
            <a:normAutofit/>
          </a:bodyPr>
          <a:lstStyle/>
          <a:p>
            <a:pPr algn="ctr"/>
            <a:r>
              <a:rPr lang="en-US" sz="1900" dirty="0">
                <a:latin typeface="Tahoma" panose="020B0604030504040204" pitchFamily="34" charset="0"/>
                <a:ea typeface="Tahoma" panose="020B0604030504040204" pitchFamily="34" charset="0"/>
                <a:cs typeface="Tahoma" panose="020B0604030504040204" pitchFamily="34" charset="0"/>
              </a:rPr>
              <a:t>Territorial &amp; Regional Preponderance (Enrolment) in education sub-systems</a:t>
            </a:r>
          </a:p>
        </p:txBody>
      </p:sp>
      <p:sp>
        <p:nvSpPr>
          <p:cNvPr id="3" name="Content Placeholder 2">
            <a:extLst>
              <a:ext uri="{FF2B5EF4-FFF2-40B4-BE49-F238E27FC236}">
                <a16:creationId xmlns:a16="http://schemas.microsoft.com/office/drawing/2014/main" id="{BD83F17C-84CC-487B-BC5B-161458E7407A}"/>
              </a:ext>
            </a:extLst>
          </p:cNvPr>
          <p:cNvSpPr>
            <a:spLocks noGrp="1"/>
          </p:cNvSpPr>
          <p:nvPr>
            <p:ph idx="1"/>
          </p:nvPr>
        </p:nvSpPr>
        <p:spPr>
          <a:xfrm>
            <a:off x="696686" y="1099594"/>
            <a:ext cx="10657116" cy="5562463"/>
          </a:xfrm>
        </p:spPr>
        <p:txBody>
          <a:bodyPr>
            <a:normAutofit/>
          </a:bodyPr>
          <a:lstStyle/>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300" dirty="0">
                <a:latin typeface="Tahoma" panose="020B0604030504040204" pitchFamily="34" charset="0"/>
                <a:ea typeface="Tahoma" panose="020B0604030504040204" pitchFamily="34" charset="0"/>
                <a:cs typeface="Tahoma" panose="020B0604030504040204" pitchFamily="34" charset="0"/>
              </a:rPr>
              <a:t>Source : Cameroon Ministry of Secondary Education, Annual Statistical Yearbook, 2013-2014</a:t>
            </a:r>
          </a:p>
        </p:txBody>
      </p:sp>
      <p:graphicFrame>
        <p:nvGraphicFramePr>
          <p:cNvPr id="4" name="Object 3">
            <a:extLst>
              <a:ext uri="{FF2B5EF4-FFF2-40B4-BE49-F238E27FC236}">
                <a16:creationId xmlns:a16="http://schemas.microsoft.com/office/drawing/2014/main" id="{802F78DD-DE38-4E59-AD71-A8A6C4BF2C91}"/>
              </a:ext>
            </a:extLst>
          </p:cNvPr>
          <p:cNvGraphicFramePr>
            <a:graphicFrameLocks noChangeAspect="1"/>
          </p:cNvGraphicFramePr>
          <p:nvPr>
            <p:extLst>
              <p:ext uri="{D42A27DB-BD31-4B8C-83A1-F6EECF244321}">
                <p14:modId xmlns:p14="http://schemas.microsoft.com/office/powerpoint/2010/main" val="592703640"/>
              </p:ext>
            </p:extLst>
          </p:nvPr>
        </p:nvGraphicFramePr>
        <p:xfrm>
          <a:off x="908957" y="707050"/>
          <a:ext cx="4930550" cy="2721950"/>
        </p:xfrm>
        <a:graphic>
          <a:graphicData uri="http://schemas.openxmlformats.org/presentationml/2006/ole">
            <mc:AlternateContent xmlns:mc="http://schemas.openxmlformats.org/markup-compatibility/2006">
              <mc:Choice xmlns:v="urn:schemas-microsoft-com:vml" Requires="v">
                <p:oleObj spid="_x0000_s3281" name="Worksheet" r:id="rId3" imgW="4274766" imgH="2933628" progId="Excel.Sheet.12">
                  <p:embed/>
                </p:oleObj>
              </mc:Choice>
              <mc:Fallback>
                <p:oleObj name="Worksheet" r:id="rId3" imgW="4274766" imgH="2933628" progId="Excel.Sheet.12">
                  <p:embed/>
                  <p:pic>
                    <p:nvPicPr>
                      <p:cNvPr id="0" name=""/>
                      <p:cNvPicPr/>
                      <p:nvPr/>
                    </p:nvPicPr>
                    <p:blipFill>
                      <a:blip r:embed="rId4"/>
                      <a:stretch>
                        <a:fillRect/>
                      </a:stretch>
                    </p:blipFill>
                    <p:spPr>
                      <a:xfrm>
                        <a:off x="908957" y="707050"/>
                        <a:ext cx="4930550" cy="27219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4444CE0-C28B-49B5-907F-B5EEC22140F7}"/>
              </a:ext>
            </a:extLst>
          </p:cNvPr>
          <p:cNvGraphicFramePr>
            <a:graphicFrameLocks noChangeAspect="1"/>
          </p:cNvGraphicFramePr>
          <p:nvPr>
            <p:extLst>
              <p:ext uri="{D42A27DB-BD31-4B8C-83A1-F6EECF244321}">
                <p14:modId xmlns:p14="http://schemas.microsoft.com/office/powerpoint/2010/main" val="1930178334"/>
              </p:ext>
            </p:extLst>
          </p:nvPr>
        </p:nvGraphicFramePr>
        <p:xfrm>
          <a:off x="6352494" y="698919"/>
          <a:ext cx="4930549" cy="2730081"/>
        </p:xfrm>
        <a:graphic>
          <a:graphicData uri="http://schemas.openxmlformats.org/presentationml/2006/ole">
            <mc:AlternateContent xmlns:mc="http://schemas.openxmlformats.org/markup-compatibility/2006">
              <mc:Choice xmlns:v="urn:schemas-microsoft-com:vml" Requires="v">
                <p:oleObj spid="_x0000_s3282" name="Worksheet" r:id="rId5" imgW="4274766" imgH="2933628" progId="Excel.Sheet.12">
                  <p:embed/>
                </p:oleObj>
              </mc:Choice>
              <mc:Fallback>
                <p:oleObj name="Worksheet" r:id="rId5" imgW="4274766" imgH="2933628" progId="Excel.Sheet.12">
                  <p:embed/>
                  <p:pic>
                    <p:nvPicPr>
                      <p:cNvPr id="0" name=""/>
                      <p:cNvPicPr/>
                      <p:nvPr/>
                    </p:nvPicPr>
                    <p:blipFill>
                      <a:blip r:embed="rId6"/>
                      <a:stretch>
                        <a:fillRect/>
                      </a:stretch>
                    </p:blipFill>
                    <p:spPr>
                      <a:xfrm>
                        <a:off x="6352494" y="698919"/>
                        <a:ext cx="4930549" cy="273008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FF06CA2-A5A7-4EBF-936D-3281690157B7}"/>
              </a:ext>
            </a:extLst>
          </p:cNvPr>
          <p:cNvGraphicFramePr>
            <a:graphicFrameLocks noChangeAspect="1"/>
          </p:cNvGraphicFramePr>
          <p:nvPr>
            <p:extLst>
              <p:ext uri="{D42A27DB-BD31-4B8C-83A1-F6EECF244321}">
                <p14:modId xmlns:p14="http://schemas.microsoft.com/office/powerpoint/2010/main" val="3039586213"/>
              </p:ext>
            </p:extLst>
          </p:nvPr>
        </p:nvGraphicFramePr>
        <p:xfrm>
          <a:off x="908958" y="3437131"/>
          <a:ext cx="4930548" cy="2751137"/>
        </p:xfrm>
        <a:graphic>
          <a:graphicData uri="http://schemas.openxmlformats.org/presentationml/2006/ole">
            <mc:AlternateContent xmlns:mc="http://schemas.openxmlformats.org/markup-compatibility/2006">
              <mc:Choice xmlns:v="urn:schemas-microsoft-com:vml" Requires="v">
                <p:oleObj spid="_x0000_s3283" name="Worksheet" r:id="rId7" imgW="4274766" imgH="2750748" progId="Excel.Sheet.12">
                  <p:embed/>
                </p:oleObj>
              </mc:Choice>
              <mc:Fallback>
                <p:oleObj name="Worksheet" r:id="rId7" imgW="4274766" imgH="2750748" progId="Excel.Sheet.12">
                  <p:embed/>
                  <p:pic>
                    <p:nvPicPr>
                      <p:cNvPr id="0" name=""/>
                      <p:cNvPicPr/>
                      <p:nvPr/>
                    </p:nvPicPr>
                    <p:blipFill>
                      <a:blip r:embed="rId8"/>
                      <a:stretch>
                        <a:fillRect/>
                      </a:stretch>
                    </p:blipFill>
                    <p:spPr>
                      <a:xfrm>
                        <a:off x="908958" y="3437131"/>
                        <a:ext cx="4930548" cy="27511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592C918-C378-4A2F-81F1-0F9FA2832962}"/>
              </a:ext>
            </a:extLst>
          </p:cNvPr>
          <p:cNvGraphicFramePr>
            <a:graphicFrameLocks noChangeAspect="1"/>
          </p:cNvGraphicFramePr>
          <p:nvPr>
            <p:extLst>
              <p:ext uri="{D42A27DB-BD31-4B8C-83A1-F6EECF244321}">
                <p14:modId xmlns:p14="http://schemas.microsoft.com/office/powerpoint/2010/main" val="554942824"/>
              </p:ext>
            </p:extLst>
          </p:nvPr>
        </p:nvGraphicFramePr>
        <p:xfrm>
          <a:off x="6352492" y="3407944"/>
          <a:ext cx="4930550" cy="2751137"/>
        </p:xfrm>
        <a:graphic>
          <a:graphicData uri="http://schemas.openxmlformats.org/presentationml/2006/ole">
            <mc:AlternateContent xmlns:mc="http://schemas.openxmlformats.org/markup-compatibility/2006">
              <mc:Choice xmlns:v="urn:schemas-microsoft-com:vml" Requires="v">
                <p:oleObj spid="_x0000_s3284" name="Worksheet" r:id="rId9" imgW="4274766" imgH="2750748" progId="Excel.Sheet.12">
                  <p:embed/>
                </p:oleObj>
              </mc:Choice>
              <mc:Fallback>
                <p:oleObj name="Worksheet" r:id="rId9" imgW="4274766" imgH="2750748" progId="Excel.Sheet.12">
                  <p:embed/>
                  <p:pic>
                    <p:nvPicPr>
                      <p:cNvPr id="0" name=""/>
                      <p:cNvPicPr/>
                      <p:nvPr/>
                    </p:nvPicPr>
                    <p:blipFill>
                      <a:blip r:embed="rId10"/>
                      <a:stretch>
                        <a:fillRect/>
                      </a:stretch>
                    </p:blipFill>
                    <p:spPr>
                      <a:xfrm>
                        <a:off x="6352492" y="3407944"/>
                        <a:ext cx="4930550" cy="2751137"/>
                      </a:xfrm>
                      <a:prstGeom prst="rect">
                        <a:avLst/>
                      </a:prstGeom>
                    </p:spPr>
                  </p:pic>
                </p:oleObj>
              </mc:Fallback>
            </mc:AlternateContent>
          </a:graphicData>
        </a:graphic>
      </p:graphicFrame>
    </p:spTree>
    <p:extLst>
      <p:ext uri="{BB962C8B-B14F-4D97-AF65-F5344CB8AC3E}">
        <p14:creationId xmlns:p14="http://schemas.microsoft.com/office/powerpoint/2010/main" val="155633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FE6E-C4D6-437A-99F7-C7911F959329}"/>
              </a:ext>
            </a:extLst>
          </p:cNvPr>
          <p:cNvSpPr>
            <a:spLocks noGrp="1"/>
          </p:cNvSpPr>
          <p:nvPr>
            <p:ph type="title"/>
          </p:nvPr>
        </p:nvSpPr>
        <p:spPr>
          <a:xfrm>
            <a:off x="838202" y="178061"/>
            <a:ext cx="10515600" cy="502976"/>
          </a:xfrm>
        </p:spPr>
        <p:txBody>
          <a:bodyPr>
            <a:norm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Historical cross-educational system performance, outcomes, internal efficiency issues</a:t>
            </a:r>
          </a:p>
        </p:txBody>
      </p:sp>
      <p:sp>
        <p:nvSpPr>
          <p:cNvPr id="3" name="Content Placeholder 2">
            <a:extLst>
              <a:ext uri="{FF2B5EF4-FFF2-40B4-BE49-F238E27FC236}">
                <a16:creationId xmlns:a16="http://schemas.microsoft.com/office/drawing/2014/main" id="{BD83F17C-84CC-487B-BC5B-161458E7407A}"/>
              </a:ext>
            </a:extLst>
          </p:cNvPr>
          <p:cNvSpPr>
            <a:spLocks noGrp="1"/>
          </p:cNvSpPr>
          <p:nvPr>
            <p:ph idx="1"/>
          </p:nvPr>
        </p:nvSpPr>
        <p:spPr>
          <a:xfrm>
            <a:off x="838202" y="681038"/>
            <a:ext cx="10883898" cy="5897562"/>
          </a:xfrm>
        </p:spPr>
        <p:txBody>
          <a:bodyPr>
            <a:normAutofit/>
          </a:bodyPr>
          <a:lstStyle/>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fr-FR" sz="15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fr-FR" sz="1500" dirty="0">
                <a:latin typeface="Tahoma" panose="020B0604030504040204" pitchFamily="34" charset="0"/>
                <a:ea typeface="Tahoma" panose="020B0604030504040204" pitchFamily="34" charset="0"/>
                <a:cs typeface="Tahoma" panose="020B0604030504040204" pitchFamily="34" charset="0"/>
              </a:rPr>
              <a:t>Source: Document de Stratégie Sectorielle de l’Education, 2005 </a:t>
            </a:r>
          </a:p>
        </p:txBody>
      </p:sp>
      <p:pic>
        <p:nvPicPr>
          <p:cNvPr id="4" name="Picture 3">
            <a:extLst>
              <a:ext uri="{FF2B5EF4-FFF2-40B4-BE49-F238E27FC236}">
                <a16:creationId xmlns:a16="http://schemas.microsoft.com/office/drawing/2014/main" id="{C69FFCBC-739B-4164-A8AB-0860DB1F6283}"/>
              </a:ext>
            </a:extLst>
          </p:cNvPr>
          <p:cNvPicPr>
            <a:picLocks noChangeAspect="1"/>
          </p:cNvPicPr>
          <p:nvPr/>
        </p:nvPicPr>
        <p:blipFill>
          <a:blip r:embed="rId2"/>
          <a:stretch>
            <a:fillRect/>
          </a:stretch>
        </p:blipFill>
        <p:spPr>
          <a:xfrm>
            <a:off x="469900" y="864371"/>
            <a:ext cx="11247393" cy="5129257"/>
          </a:xfrm>
          <a:prstGeom prst="rect">
            <a:avLst/>
          </a:prstGeom>
        </p:spPr>
      </p:pic>
    </p:spTree>
    <p:extLst>
      <p:ext uri="{BB962C8B-B14F-4D97-AF65-F5344CB8AC3E}">
        <p14:creationId xmlns:p14="http://schemas.microsoft.com/office/powerpoint/2010/main" val="1854664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FE6E-C4D6-437A-99F7-C7911F959329}"/>
              </a:ext>
            </a:extLst>
          </p:cNvPr>
          <p:cNvSpPr>
            <a:spLocks noGrp="1"/>
          </p:cNvSpPr>
          <p:nvPr>
            <p:ph type="title"/>
          </p:nvPr>
        </p:nvSpPr>
        <p:spPr>
          <a:xfrm>
            <a:off x="838202" y="365126"/>
            <a:ext cx="10515600" cy="502976"/>
          </a:xfrm>
        </p:spPr>
        <p:txBody>
          <a:bodyPr>
            <a:normAutofit fontScale="90000"/>
          </a:bodyPr>
          <a:lstStyle/>
          <a:p>
            <a:pPr algn="ctr"/>
            <a:r>
              <a:rPr lang="en-US" dirty="0"/>
              <a:t>Analysis …. </a:t>
            </a:r>
          </a:p>
        </p:txBody>
      </p:sp>
      <p:sp>
        <p:nvSpPr>
          <p:cNvPr id="5" name="Content Placeholder 4">
            <a:extLst>
              <a:ext uri="{FF2B5EF4-FFF2-40B4-BE49-F238E27FC236}">
                <a16:creationId xmlns:a16="http://schemas.microsoft.com/office/drawing/2014/main" id="{065E2FF5-57A7-4928-A137-8609EAE84F26}"/>
              </a:ext>
            </a:extLst>
          </p:cNvPr>
          <p:cNvSpPr>
            <a:spLocks noGrp="1"/>
          </p:cNvSpPr>
          <p:nvPr>
            <p:ph idx="1"/>
          </p:nvPr>
        </p:nvSpPr>
        <p:spPr/>
        <p:txBody>
          <a:bodyPr>
            <a:normAutofit/>
          </a:bodyPr>
          <a:lstStyle/>
          <a:p>
            <a:pPr marL="0" indent="0">
              <a:buNone/>
            </a:pP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0"/>
              </a:spcBef>
              <a:buNone/>
            </a:pPr>
            <a:r>
              <a:rPr lang="en-US" sz="1500" b="1" dirty="0">
                <a:latin typeface="Tahoma" panose="020B0604030504040204" pitchFamily="34" charset="0"/>
                <a:ea typeface="Tahoma" panose="020B0604030504040204" pitchFamily="34" charset="0"/>
                <a:cs typeface="Tahoma" panose="020B0604030504040204" pitchFamily="34" charset="0"/>
              </a:rPr>
              <a:t>Caveat : 	</a:t>
            </a:r>
            <a:r>
              <a:rPr lang="en-US" sz="1500" dirty="0">
                <a:latin typeface="Tahoma" panose="020B0604030504040204" pitchFamily="34" charset="0"/>
                <a:ea typeface="Tahoma" panose="020B0604030504040204" pitchFamily="34" charset="0"/>
                <a:cs typeface="Tahoma" panose="020B0604030504040204" pitchFamily="34" charset="0"/>
              </a:rPr>
              <a:t>Despite the higher rate of “retention” and “completion” in primary schooling in the Anglophone sub-system, </a:t>
            </a:r>
          </a:p>
          <a:p>
            <a:pPr marL="0" indent="0">
              <a:lnSpc>
                <a:spcPct val="100000"/>
              </a:lnSpc>
              <a:spcBef>
                <a:spcPts val="0"/>
              </a:spcBef>
              <a:buNone/>
            </a:pPr>
            <a:r>
              <a:rPr lang="en-US" sz="1500" dirty="0">
                <a:latin typeface="Tahoma" panose="020B0604030504040204" pitchFamily="34" charset="0"/>
                <a:ea typeface="Tahoma" panose="020B0604030504040204" pitchFamily="34" charset="0"/>
                <a:cs typeface="Tahoma" panose="020B0604030504040204" pitchFamily="34" charset="0"/>
              </a:rPr>
              <a:t>	the data tended to show a significant rate of non-pursuance of (failure to transition into) Secondary education</a:t>
            </a:r>
            <a:endParaRPr lang="en-US" sz="1500" b="1" dirty="0">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3">
            <a:extLst>
              <a:ext uri="{FF2B5EF4-FFF2-40B4-BE49-F238E27FC236}">
                <a16:creationId xmlns:a16="http://schemas.microsoft.com/office/drawing/2014/main" id="{6AD3B6E0-1BA8-4CC8-8CAA-F8007BF25221}"/>
              </a:ext>
            </a:extLst>
          </p:cNvPr>
          <p:cNvPicPr>
            <a:picLocks noChangeAspect="1"/>
          </p:cNvPicPr>
          <p:nvPr/>
        </p:nvPicPr>
        <p:blipFill>
          <a:blip r:embed="rId2"/>
          <a:stretch>
            <a:fillRect/>
          </a:stretch>
        </p:blipFill>
        <p:spPr>
          <a:xfrm>
            <a:off x="1349759" y="1610510"/>
            <a:ext cx="9035282" cy="3040081"/>
          </a:xfrm>
          <a:prstGeom prst="rect">
            <a:avLst/>
          </a:prstGeom>
        </p:spPr>
      </p:pic>
      <p:sp>
        <p:nvSpPr>
          <p:cNvPr id="10" name="Arrow: Down 9">
            <a:extLst>
              <a:ext uri="{FF2B5EF4-FFF2-40B4-BE49-F238E27FC236}">
                <a16:creationId xmlns:a16="http://schemas.microsoft.com/office/drawing/2014/main" id="{B3AD0881-9D52-4D7F-9A66-84A8A251340C}"/>
              </a:ext>
            </a:extLst>
          </p:cNvPr>
          <p:cNvSpPr/>
          <p:nvPr/>
        </p:nvSpPr>
        <p:spPr>
          <a:xfrm rot="18493815">
            <a:off x="751293" y="3058545"/>
            <a:ext cx="173804" cy="978408"/>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487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FE6E-C4D6-437A-99F7-C7911F959329}"/>
              </a:ext>
            </a:extLst>
          </p:cNvPr>
          <p:cNvSpPr>
            <a:spLocks noGrp="1"/>
          </p:cNvSpPr>
          <p:nvPr>
            <p:ph type="title"/>
          </p:nvPr>
        </p:nvSpPr>
        <p:spPr>
          <a:xfrm>
            <a:off x="838200" y="499327"/>
            <a:ext cx="10515600" cy="502976"/>
          </a:xfrm>
        </p:spPr>
        <p:txBody>
          <a:bodyPr>
            <a:norm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Historical Class Repetition Rates : Primary &amp; Secondary Education </a:t>
            </a:r>
            <a:r>
              <a:rPr lang="en-US" sz="2000" dirty="0">
                <a:solidFill>
                  <a:srgbClr val="0000FF"/>
                </a:solidFill>
                <a:latin typeface="Tahoma" panose="020B0604030504040204" pitchFamily="34" charset="0"/>
                <a:ea typeface="Tahoma" panose="020B0604030504040204" pitchFamily="34" charset="0"/>
                <a:cs typeface="Tahoma" panose="020B0604030504040204" pitchFamily="34" charset="0"/>
              </a:rPr>
              <a:t>(2002-2003)</a:t>
            </a:r>
            <a:r>
              <a:rPr lang="en-US" sz="2000" dirty="0">
                <a:latin typeface="Tahoma" panose="020B0604030504040204" pitchFamily="34" charset="0"/>
                <a:ea typeface="Tahoma" panose="020B0604030504040204" pitchFamily="34" charset="0"/>
                <a:cs typeface="Tahoma" panose="020B0604030504040204" pitchFamily="34" charset="0"/>
              </a:rPr>
              <a:t> </a:t>
            </a:r>
          </a:p>
        </p:txBody>
      </p:sp>
      <p:sp>
        <p:nvSpPr>
          <p:cNvPr id="3" name="Content Placeholder 2">
            <a:extLst>
              <a:ext uri="{FF2B5EF4-FFF2-40B4-BE49-F238E27FC236}">
                <a16:creationId xmlns:a16="http://schemas.microsoft.com/office/drawing/2014/main" id="{BD83F17C-84CC-487B-BC5B-161458E7407A}"/>
              </a:ext>
            </a:extLst>
          </p:cNvPr>
          <p:cNvSpPr>
            <a:spLocks noGrp="1"/>
          </p:cNvSpPr>
          <p:nvPr>
            <p:ph idx="1"/>
          </p:nvPr>
        </p:nvSpPr>
        <p:spPr>
          <a:xfrm>
            <a:off x="419100" y="787400"/>
            <a:ext cx="11074400" cy="5892539"/>
          </a:xfrm>
        </p:spPr>
        <p:txBody>
          <a:bodyPr>
            <a:normAutofit lnSpcReduction="10000"/>
          </a:bodyPr>
          <a:lstStyle/>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400" dirty="0">
                <a:latin typeface="Tahoma" panose="020B0604030504040204" pitchFamily="34" charset="0"/>
                <a:ea typeface="Tahoma" panose="020B0604030504040204" pitchFamily="34" charset="0"/>
                <a:cs typeface="Tahoma" panose="020B0604030504040204" pitchFamily="34" charset="0"/>
              </a:rPr>
              <a:t>Source: </a:t>
            </a:r>
            <a:r>
              <a:rPr lang="fr-FR" sz="1400" dirty="0">
                <a:latin typeface="Tahoma" panose="020B0604030504040204" pitchFamily="34" charset="0"/>
                <a:ea typeface="Tahoma" panose="020B0604030504040204" pitchFamily="34" charset="0"/>
                <a:cs typeface="Tahoma" panose="020B0604030504040204" pitchFamily="34" charset="0"/>
              </a:rPr>
              <a:t>Document de Stratégie Sectorielle de l’Education, 2005 </a:t>
            </a:r>
          </a:p>
          <a:p>
            <a:pPr marL="0" indent="0">
              <a:buNone/>
            </a:pPr>
            <a:r>
              <a:rPr lang="en-US" sz="1801" dirty="0">
                <a:latin typeface="Tahoma" panose="020B0604030504040204" pitchFamily="34" charset="0"/>
                <a:ea typeface="Tahoma" panose="020B0604030504040204" pitchFamily="34" charset="0"/>
                <a:cs typeface="Tahoma" panose="020B0604030504040204" pitchFamily="34" charset="0"/>
              </a:rPr>
              <a:t> </a:t>
            </a:r>
          </a:p>
        </p:txBody>
      </p:sp>
      <p:pic>
        <p:nvPicPr>
          <p:cNvPr id="4" name="Picture 3">
            <a:extLst>
              <a:ext uri="{FF2B5EF4-FFF2-40B4-BE49-F238E27FC236}">
                <a16:creationId xmlns:a16="http://schemas.microsoft.com/office/drawing/2014/main" id="{6026C7B4-3993-473F-BFE9-BD73D168931D}"/>
              </a:ext>
            </a:extLst>
          </p:cNvPr>
          <p:cNvPicPr>
            <a:picLocks noChangeAspect="1"/>
          </p:cNvPicPr>
          <p:nvPr/>
        </p:nvPicPr>
        <p:blipFill>
          <a:blip r:embed="rId2"/>
          <a:stretch>
            <a:fillRect/>
          </a:stretch>
        </p:blipFill>
        <p:spPr>
          <a:xfrm>
            <a:off x="1392258" y="1478129"/>
            <a:ext cx="10101242" cy="3901741"/>
          </a:xfrm>
          <a:prstGeom prst="rect">
            <a:avLst/>
          </a:prstGeom>
        </p:spPr>
      </p:pic>
      <p:sp>
        <p:nvSpPr>
          <p:cNvPr id="9" name="Oval 8">
            <a:extLst>
              <a:ext uri="{FF2B5EF4-FFF2-40B4-BE49-F238E27FC236}">
                <a16:creationId xmlns:a16="http://schemas.microsoft.com/office/drawing/2014/main" id="{6DC14734-81F5-4385-B81C-37F1C7E2335A}"/>
              </a:ext>
            </a:extLst>
          </p:cNvPr>
          <p:cNvSpPr/>
          <p:nvPr/>
        </p:nvSpPr>
        <p:spPr>
          <a:xfrm>
            <a:off x="8991600" y="3309770"/>
            <a:ext cx="2146300" cy="200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63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5C4C-826A-4E8F-8CBA-768AC2583941}"/>
              </a:ext>
            </a:extLst>
          </p:cNvPr>
          <p:cNvSpPr>
            <a:spLocks noGrp="1"/>
          </p:cNvSpPr>
          <p:nvPr>
            <p:ph type="title"/>
          </p:nvPr>
        </p:nvSpPr>
        <p:spPr>
          <a:xfrm>
            <a:off x="838202" y="507419"/>
            <a:ext cx="10515600" cy="410379"/>
          </a:xfrm>
        </p:spPr>
        <p:txBody>
          <a:bodyPr>
            <a:normAutofit/>
          </a:bodyPr>
          <a:lstStyle/>
          <a:p>
            <a:pPr algn="ctr"/>
            <a:r>
              <a:rPr lang="en-US" sz="2201" dirty="0">
                <a:latin typeface="Tahoma" panose="020B0604030504040204" pitchFamily="34" charset="0"/>
                <a:ea typeface="Tahoma" panose="020B0604030504040204" pitchFamily="34" charset="0"/>
                <a:cs typeface="Tahoma" panose="020B0604030504040204" pitchFamily="34" charset="0"/>
              </a:rPr>
              <a:t>Background: conflict vulnerability of officially multilingual States</a:t>
            </a:r>
          </a:p>
        </p:txBody>
      </p:sp>
      <p:sp>
        <p:nvSpPr>
          <p:cNvPr id="3" name="Content Placeholder 2">
            <a:extLst>
              <a:ext uri="{FF2B5EF4-FFF2-40B4-BE49-F238E27FC236}">
                <a16:creationId xmlns:a16="http://schemas.microsoft.com/office/drawing/2014/main" id="{5D21F367-54D6-43CC-8692-CF163AA9B8AE}"/>
              </a:ext>
            </a:extLst>
          </p:cNvPr>
          <p:cNvSpPr>
            <a:spLocks noGrp="1"/>
          </p:cNvSpPr>
          <p:nvPr>
            <p:ph idx="1"/>
          </p:nvPr>
        </p:nvSpPr>
        <p:spPr>
          <a:xfrm>
            <a:off x="722452" y="1365813"/>
            <a:ext cx="10515600" cy="5112092"/>
          </a:xfrm>
        </p:spPr>
        <p:txBody>
          <a:bodyPr>
            <a:normAutofit/>
          </a:bodyPr>
          <a:lstStyle/>
          <a:p>
            <a:pPr algn="just"/>
            <a:r>
              <a:rPr lang="en-GB" sz="1801" dirty="0">
                <a:latin typeface="Tahoma" panose="020B0604030504040204" pitchFamily="34" charset="0"/>
                <a:ea typeface="Tahoma" panose="020B0604030504040204" pitchFamily="34" charset="0"/>
                <a:cs typeface="Tahoma" panose="020B0604030504040204" pitchFamily="34" charset="0"/>
              </a:rPr>
              <a:t>In officially multilingual countries, conflict between language systems as they compete for use, is a distinct possibility. Language policy can be contentious, and trigger social and political tensions (South Africa, Belgium, Canada)</a:t>
            </a:r>
          </a:p>
          <a:p>
            <a:pPr algn="just"/>
            <a:endParaRPr lang="en-GB" sz="1801" dirty="0">
              <a:latin typeface="Tahoma" panose="020B0604030504040204" pitchFamily="34" charset="0"/>
              <a:ea typeface="Tahoma" panose="020B0604030504040204" pitchFamily="34" charset="0"/>
              <a:cs typeface="Tahoma" panose="020B0604030504040204" pitchFamily="34" charset="0"/>
            </a:endParaRPr>
          </a:p>
          <a:p>
            <a:pPr algn="just"/>
            <a:r>
              <a:rPr lang="en-GB" sz="1801" dirty="0">
                <a:latin typeface="Tahoma" panose="020B0604030504040204" pitchFamily="34" charset="0"/>
                <a:ea typeface="Tahoma" panose="020B0604030504040204" pitchFamily="34" charset="0"/>
                <a:cs typeface="Tahoma" panose="020B0604030504040204" pitchFamily="34" charset="0"/>
              </a:rPr>
              <a:t>Language conflict tends to manifest itself in specific domains of public life, such as language of access to, and used in State/public services, language of instruction in schools, and languages used in judicial/legal systems and proceedings.</a:t>
            </a:r>
          </a:p>
          <a:p>
            <a:pPr algn="just"/>
            <a:endParaRPr lang="en-GB" sz="1801" dirty="0">
              <a:latin typeface="Tahoma" panose="020B0604030504040204" pitchFamily="34" charset="0"/>
              <a:ea typeface="Tahoma" panose="020B0604030504040204" pitchFamily="34" charset="0"/>
              <a:cs typeface="Tahoma" panose="020B0604030504040204" pitchFamily="34" charset="0"/>
            </a:endParaRPr>
          </a:p>
          <a:p>
            <a:pPr algn="just"/>
            <a:r>
              <a:rPr lang="en-GB" sz="1801" dirty="0">
                <a:latin typeface="Tahoma" panose="020B0604030504040204" pitchFamily="34" charset="0"/>
                <a:ea typeface="Tahoma" panose="020B0604030504040204" pitchFamily="34" charset="0"/>
                <a:cs typeface="Tahoma" panose="020B0604030504040204" pitchFamily="34" charset="0"/>
              </a:rPr>
              <a:t>Where a country harbours official language diversity, Development Partners (DPs) are well-advised to factor same into their analytics of possible sources of exclusion, perceptions of injustice, and vulnerability to slide into conflict</a:t>
            </a:r>
          </a:p>
          <a:p>
            <a:pPr algn="just"/>
            <a:endParaRPr lang="en-GB" sz="1801" dirty="0">
              <a:latin typeface="Tahoma" panose="020B0604030504040204" pitchFamily="34" charset="0"/>
              <a:ea typeface="Tahoma" panose="020B0604030504040204" pitchFamily="34" charset="0"/>
              <a:cs typeface="Tahoma" panose="020B0604030504040204" pitchFamily="34" charset="0"/>
            </a:endParaRPr>
          </a:p>
          <a:p>
            <a:pPr algn="just"/>
            <a:r>
              <a:rPr lang="en-GB" sz="1801" dirty="0">
                <a:latin typeface="Tahoma" panose="020B0604030504040204" pitchFamily="34" charset="0"/>
                <a:ea typeface="Tahoma" panose="020B0604030504040204" pitchFamily="34" charset="0"/>
                <a:cs typeface="Tahoma" panose="020B0604030504040204" pitchFamily="34" charset="0"/>
              </a:rPr>
              <a:t>Where the preponderance of use of official languages is territorially-concentrated, DPs should be alert to centrifugal tendencies (away-from centre pressures) for higher devolution, autonomy, and even separatist tendencies.</a:t>
            </a:r>
          </a:p>
        </p:txBody>
      </p:sp>
    </p:spTree>
    <p:extLst>
      <p:ext uri="{BB962C8B-B14F-4D97-AF65-F5344CB8AC3E}">
        <p14:creationId xmlns:p14="http://schemas.microsoft.com/office/powerpoint/2010/main" val="3313348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536575"/>
          </a:xfrm>
        </p:spPr>
        <p:txBody>
          <a:bodyPr>
            <a:normAutofit/>
          </a:bodyPr>
          <a:lstStyle/>
          <a:p>
            <a:pPr algn="ctr"/>
            <a:r>
              <a:rPr lang="en-US" sz="2200" dirty="0">
                <a:latin typeface="Tahoma" panose="020B0604030504040204" pitchFamily="34" charset="0"/>
                <a:ea typeface="Tahoma" panose="020B0604030504040204" pitchFamily="34" charset="0"/>
                <a:cs typeface="Tahoma" panose="020B0604030504040204" pitchFamily="34" charset="0"/>
              </a:rPr>
              <a:t>Analysis …</a:t>
            </a:r>
          </a:p>
        </p:txBody>
      </p:sp>
      <p:sp>
        <p:nvSpPr>
          <p:cNvPr id="5" name="Content Placeholder 4">
            <a:extLst>
              <a:ext uri="{FF2B5EF4-FFF2-40B4-BE49-F238E27FC236}">
                <a16:creationId xmlns:a16="http://schemas.microsoft.com/office/drawing/2014/main" id="{5E77A2E8-A4E8-4750-A4C7-BC36FFFEE043}"/>
              </a:ext>
            </a:extLst>
          </p:cNvPr>
          <p:cNvSpPr>
            <a:spLocks noGrp="1"/>
          </p:cNvSpPr>
          <p:nvPr>
            <p:ph idx="1"/>
          </p:nvPr>
        </p:nvSpPr>
        <p:spPr>
          <a:xfrm>
            <a:off x="838204" y="1825624"/>
            <a:ext cx="10515600" cy="4689475"/>
          </a:xfrm>
        </p:spPr>
        <p:txBody>
          <a:bodyPr>
            <a:normAutofit fontScale="92500" lnSpcReduction="20000"/>
          </a:bodyPr>
          <a:lstStyle/>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600" dirty="0">
                <a:latin typeface="Tahoma" panose="020B0604030504040204" pitchFamily="34" charset="0"/>
                <a:ea typeface="Tahoma" panose="020B0604030504040204" pitchFamily="34" charset="0"/>
                <a:cs typeface="Tahoma" panose="020B0604030504040204" pitchFamily="34" charset="0"/>
              </a:rPr>
              <a:t>Source :  </a:t>
            </a:r>
            <a:r>
              <a:rPr lang="fr-FR" sz="1600" dirty="0">
                <a:latin typeface="Tahoma" panose="020B0604030504040204" pitchFamily="34" charset="0"/>
                <a:ea typeface="Tahoma" panose="020B0604030504040204" pitchFamily="34" charset="0"/>
                <a:cs typeface="Tahoma" panose="020B0604030504040204" pitchFamily="34" charset="0"/>
              </a:rPr>
              <a:t>Document de Stratégie Sectorielle de l’Education, 2005</a:t>
            </a:r>
            <a:r>
              <a:rPr lang="fr-FR" sz="20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B853F6C0-99A8-4CDE-93C3-2D73F4E056C4}"/>
              </a:ext>
            </a:extLst>
          </p:cNvPr>
          <p:cNvPicPr>
            <a:picLocks noChangeAspect="1"/>
          </p:cNvPicPr>
          <p:nvPr/>
        </p:nvPicPr>
        <p:blipFill>
          <a:blip r:embed="rId2"/>
          <a:stretch>
            <a:fillRect/>
          </a:stretch>
        </p:blipFill>
        <p:spPr>
          <a:xfrm>
            <a:off x="2557094" y="1108491"/>
            <a:ext cx="7641006" cy="4464344"/>
          </a:xfrm>
          <a:prstGeom prst="rect">
            <a:avLst/>
          </a:prstGeom>
        </p:spPr>
      </p:pic>
      <p:pic>
        <p:nvPicPr>
          <p:cNvPr id="8" name="Picture 7">
            <a:extLst>
              <a:ext uri="{FF2B5EF4-FFF2-40B4-BE49-F238E27FC236}">
                <a16:creationId xmlns:a16="http://schemas.microsoft.com/office/drawing/2014/main" id="{7BBDCA99-0E8B-41C6-9BA9-5D12416C9237}"/>
              </a:ext>
            </a:extLst>
          </p:cNvPr>
          <p:cNvPicPr>
            <a:picLocks noChangeAspect="1"/>
          </p:cNvPicPr>
          <p:nvPr/>
        </p:nvPicPr>
        <p:blipFill>
          <a:blip r:embed="rId3"/>
          <a:stretch>
            <a:fillRect/>
          </a:stretch>
        </p:blipFill>
        <p:spPr>
          <a:xfrm>
            <a:off x="1141754" y="3046697"/>
            <a:ext cx="901842" cy="764605"/>
          </a:xfrm>
          <a:prstGeom prst="rect">
            <a:avLst/>
          </a:prstGeom>
        </p:spPr>
      </p:pic>
    </p:spTree>
    <p:extLst>
      <p:ext uri="{BB962C8B-B14F-4D97-AF65-F5344CB8AC3E}">
        <p14:creationId xmlns:p14="http://schemas.microsoft.com/office/powerpoint/2010/main" val="2583250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76225"/>
            <a:ext cx="10515600" cy="536575"/>
          </a:xfrm>
        </p:spPr>
        <p:txBody>
          <a:bodyPr>
            <a:normAutofit/>
          </a:bodyPr>
          <a:lstStyle/>
          <a:p>
            <a:pPr algn="ctr"/>
            <a:r>
              <a:rPr lang="en-US" sz="2100" dirty="0">
                <a:latin typeface="Tahoma" panose="020B0604030504040204" pitchFamily="34" charset="0"/>
                <a:ea typeface="Tahoma" panose="020B0604030504040204" pitchFamily="34" charset="0"/>
                <a:cs typeface="Tahoma" panose="020B0604030504040204" pitchFamily="34" charset="0"/>
              </a:rPr>
              <a:t>Mid-Point Assessment: Class Repeater rates in Secondary Education </a:t>
            </a:r>
            <a:r>
              <a:rPr lang="en-US" sz="2100" dirty="0">
                <a:solidFill>
                  <a:srgbClr val="0000FF"/>
                </a:solidFill>
                <a:latin typeface="Tahoma" panose="020B0604030504040204" pitchFamily="34" charset="0"/>
                <a:ea typeface="Tahoma" panose="020B0604030504040204" pitchFamily="34" charset="0"/>
                <a:cs typeface="Tahoma" panose="020B0604030504040204" pitchFamily="34" charset="0"/>
              </a:rPr>
              <a:t>(2009-2010)</a:t>
            </a:r>
          </a:p>
        </p:txBody>
      </p:sp>
      <p:sp>
        <p:nvSpPr>
          <p:cNvPr id="3" name="Content Placeholder 2">
            <a:extLst>
              <a:ext uri="{FF2B5EF4-FFF2-40B4-BE49-F238E27FC236}">
                <a16:creationId xmlns:a16="http://schemas.microsoft.com/office/drawing/2014/main" id="{9F8E5DF6-72F6-462D-8338-DFD9DD39670E}"/>
              </a:ext>
            </a:extLst>
          </p:cNvPr>
          <p:cNvSpPr>
            <a:spLocks noGrp="1"/>
          </p:cNvSpPr>
          <p:nvPr>
            <p:ph idx="1"/>
          </p:nvPr>
        </p:nvSpPr>
        <p:spPr>
          <a:xfrm>
            <a:off x="615950" y="812800"/>
            <a:ext cx="10960100" cy="5359400"/>
          </a:xfrm>
        </p:spPr>
        <p:txBody>
          <a:bodyPr>
            <a:normAutofit fontScale="92500" lnSpcReduction="10000"/>
          </a:bodyPr>
          <a:lstStyle/>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fr-FR" sz="1500" dirty="0">
                <a:latin typeface="Tahoma" panose="020B0604030504040204" pitchFamily="34" charset="0"/>
                <a:ea typeface="Tahoma" panose="020B0604030504040204" pitchFamily="34" charset="0"/>
                <a:cs typeface="Tahoma" panose="020B0604030504040204" pitchFamily="34" charset="0"/>
              </a:rPr>
              <a:t>Source:  Rapport d’Analyse des Données des la Carte Scolaire du MINESEC, Année Scolaire 2009 - 2010</a:t>
            </a:r>
          </a:p>
        </p:txBody>
      </p:sp>
      <p:pic>
        <p:nvPicPr>
          <p:cNvPr id="4" name="Picture 3">
            <a:extLst>
              <a:ext uri="{FF2B5EF4-FFF2-40B4-BE49-F238E27FC236}">
                <a16:creationId xmlns:a16="http://schemas.microsoft.com/office/drawing/2014/main" id="{AF23DEBD-3D3C-4B20-BC0C-94E8D6F76790}"/>
              </a:ext>
            </a:extLst>
          </p:cNvPr>
          <p:cNvPicPr>
            <a:picLocks noChangeAspect="1"/>
          </p:cNvPicPr>
          <p:nvPr/>
        </p:nvPicPr>
        <p:blipFill>
          <a:blip r:embed="rId2"/>
          <a:stretch>
            <a:fillRect/>
          </a:stretch>
        </p:blipFill>
        <p:spPr>
          <a:xfrm>
            <a:off x="1874111" y="1193800"/>
            <a:ext cx="8443778" cy="4187480"/>
          </a:xfrm>
          <a:prstGeom prst="rect">
            <a:avLst/>
          </a:prstGeom>
        </p:spPr>
      </p:pic>
    </p:spTree>
    <p:extLst>
      <p:ext uri="{BB962C8B-B14F-4D97-AF65-F5344CB8AC3E}">
        <p14:creationId xmlns:p14="http://schemas.microsoft.com/office/powerpoint/2010/main" val="895907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755650" y="419348"/>
            <a:ext cx="10515600" cy="536575"/>
          </a:xfrm>
        </p:spPr>
        <p:txBody>
          <a:bodyPr>
            <a:normAutofit/>
          </a:bodyPr>
          <a:lstStyle/>
          <a:p>
            <a:pPr algn="ctr"/>
            <a:r>
              <a:rPr lang="en-US" sz="2100" dirty="0">
                <a:latin typeface="Tahoma" panose="020B0604030504040204" pitchFamily="34" charset="0"/>
                <a:ea typeface="Tahoma" panose="020B0604030504040204" pitchFamily="34" charset="0"/>
                <a:cs typeface="Tahoma" panose="020B0604030504040204" pitchFamily="34" charset="0"/>
              </a:rPr>
              <a:t>Analysis and perceptions … </a:t>
            </a:r>
          </a:p>
        </p:txBody>
      </p:sp>
      <p:sp>
        <p:nvSpPr>
          <p:cNvPr id="3" name="Content Placeholder 2">
            <a:extLst>
              <a:ext uri="{FF2B5EF4-FFF2-40B4-BE49-F238E27FC236}">
                <a16:creationId xmlns:a16="http://schemas.microsoft.com/office/drawing/2014/main" id="{9F8E5DF6-72F6-462D-8338-DFD9DD39670E}"/>
              </a:ext>
            </a:extLst>
          </p:cNvPr>
          <p:cNvSpPr>
            <a:spLocks noGrp="1"/>
          </p:cNvSpPr>
          <p:nvPr>
            <p:ph idx="1"/>
          </p:nvPr>
        </p:nvSpPr>
        <p:spPr>
          <a:xfrm>
            <a:off x="533400" y="1041400"/>
            <a:ext cx="10960100" cy="5359400"/>
          </a:xfrm>
        </p:spPr>
        <p:txBody>
          <a:bodyPr>
            <a:normAutofit fontScale="70000" lnSpcReduction="20000"/>
          </a:bodyPr>
          <a:lstStyle/>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1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b="1" dirty="0">
                <a:latin typeface="Tahoma" panose="020B0604030504040204" pitchFamily="34" charset="0"/>
                <a:ea typeface="Tahoma" panose="020B0604030504040204" pitchFamily="34" charset="0"/>
                <a:cs typeface="Tahoma" panose="020B0604030504040204" pitchFamily="34" charset="0"/>
              </a:rPr>
              <a:t>Caveat: </a:t>
            </a:r>
            <a:r>
              <a:rPr lang="en-US" sz="2100" dirty="0">
                <a:latin typeface="Tahoma" panose="020B0604030504040204" pitchFamily="34" charset="0"/>
                <a:ea typeface="Tahoma" panose="020B0604030504040204" pitchFamily="34" charset="0"/>
                <a:cs typeface="Tahoma" panose="020B0604030504040204" pitchFamily="34" charset="0"/>
              </a:rPr>
              <a:t>	End of secondary examinations pass rates (BEPC/CAP/BAC, and GCE O &amp; A Levels, however, generally 		</a:t>
            </a:r>
            <a:r>
              <a:rPr lang="en-US" sz="2100" u="sng" dirty="0">
                <a:latin typeface="Tahoma" panose="020B0604030504040204" pitchFamily="34" charset="0"/>
                <a:ea typeface="Tahoma" panose="020B0604030504040204" pitchFamily="34" charset="0"/>
                <a:cs typeface="Tahoma" panose="020B0604030504040204" pitchFamily="34" charset="0"/>
              </a:rPr>
              <a:t>tend to show</a:t>
            </a:r>
            <a:r>
              <a:rPr lang="en-US" sz="2100" dirty="0">
                <a:latin typeface="Tahoma" panose="020B0604030504040204" pitchFamily="34" charset="0"/>
                <a:ea typeface="Tahoma" panose="020B0604030504040204" pitchFamily="34" charset="0"/>
                <a:cs typeface="Tahoma" panose="020B0604030504040204" pitchFamily="34" charset="0"/>
              </a:rPr>
              <a:t> relatively similar pass rates between the Anglophone and Francophone sub-systems</a:t>
            </a: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000" dirty="0">
                <a:latin typeface="Tahoma" panose="020B0604030504040204" pitchFamily="34" charset="0"/>
                <a:ea typeface="Tahoma" panose="020B0604030504040204" pitchFamily="34" charset="0"/>
                <a:cs typeface="Tahoma" panose="020B0604030504040204" pitchFamily="34" charset="0"/>
              </a:rPr>
              <a:t>Source: </a:t>
            </a:r>
            <a:r>
              <a:rPr lang="fr-FR" sz="2000" dirty="0">
                <a:latin typeface="Tahoma" panose="020B0604030504040204" pitchFamily="34" charset="0"/>
                <a:ea typeface="Tahoma" panose="020B0604030504040204" pitchFamily="34" charset="0"/>
                <a:cs typeface="Tahoma" panose="020B0604030504040204" pitchFamily="34" charset="0"/>
              </a:rPr>
              <a:t>Rapport d’Analyse des Données des la Carte Scolaire du MINESEC, Année Scolaire 2009 - 2010</a:t>
            </a: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F87C5CC9-BB44-4AF1-AED5-E049FC0416DF}"/>
              </a:ext>
            </a:extLst>
          </p:cNvPr>
          <p:cNvPicPr>
            <a:picLocks noChangeAspect="1"/>
          </p:cNvPicPr>
          <p:nvPr/>
        </p:nvPicPr>
        <p:blipFill>
          <a:blip r:embed="rId2"/>
          <a:stretch>
            <a:fillRect/>
          </a:stretch>
        </p:blipFill>
        <p:spPr>
          <a:xfrm>
            <a:off x="1143000" y="1191120"/>
            <a:ext cx="9775201" cy="1704480"/>
          </a:xfrm>
          <a:prstGeom prst="rect">
            <a:avLst/>
          </a:prstGeom>
        </p:spPr>
      </p:pic>
      <p:pic>
        <p:nvPicPr>
          <p:cNvPr id="6" name="Picture 5">
            <a:extLst>
              <a:ext uri="{FF2B5EF4-FFF2-40B4-BE49-F238E27FC236}">
                <a16:creationId xmlns:a16="http://schemas.microsoft.com/office/drawing/2014/main" id="{57FFCE07-E432-4139-90E3-24733D2D7786}"/>
              </a:ext>
            </a:extLst>
          </p:cNvPr>
          <p:cNvPicPr>
            <a:picLocks noChangeAspect="1"/>
          </p:cNvPicPr>
          <p:nvPr/>
        </p:nvPicPr>
        <p:blipFill>
          <a:blip r:embed="rId3"/>
          <a:stretch>
            <a:fillRect/>
          </a:stretch>
        </p:blipFill>
        <p:spPr>
          <a:xfrm>
            <a:off x="1242009" y="3045320"/>
            <a:ext cx="9542882" cy="1958880"/>
          </a:xfrm>
          <a:prstGeom prst="rect">
            <a:avLst/>
          </a:prstGeom>
        </p:spPr>
      </p:pic>
      <p:cxnSp>
        <p:nvCxnSpPr>
          <p:cNvPr id="10" name="Straight Connector 9">
            <a:extLst>
              <a:ext uri="{FF2B5EF4-FFF2-40B4-BE49-F238E27FC236}">
                <a16:creationId xmlns:a16="http://schemas.microsoft.com/office/drawing/2014/main" id="{FFB05B16-71E7-4BEF-AD51-0CAC65F8A27F}"/>
              </a:ext>
            </a:extLst>
          </p:cNvPr>
          <p:cNvCxnSpPr/>
          <p:nvPr/>
        </p:nvCxnSpPr>
        <p:spPr>
          <a:xfrm>
            <a:off x="7200900" y="1854200"/>
            <a:ext cx="13081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2D9F621-1B70-4559-ADF1-D2CBACB3D550}"/>
              </a:ext>
            </a:extLst>
          </p:cNvPr>
          <p:cNvPicPr>
            <a:picLocks noChangeAspect="1"/>
          </p:cNvPicPr>
          <p:nvPr/>
        </p:nvPicPr>
        <p:blipFill>
          <a:blip r:embed="rId4"/>
          <a:stretch>
            <a:fillRect/>
          </a:stretch>
        </p:blipFill>
        <p:spPr>
          <a:xfrm rot="6130941">
            <a:off x="10805067" y="3549773"/>
            <a:ext cx="782800" cy="663678"/>
          </a:xfrm>
          <a:prstGeom prst="rect">
            <a:avLst/>
          </a:prstGeom>
        </p:spPr>
      </p:pic>
    </p:spTree>
    <p:extLst>
      <p:ext uri="{BB962C8B-B14F-4D97-AF65-F5344CB8AC3E}">
        <p14:creationId xmlns:p14="http://schemas.microsoft.com/office/powerpoint/2010/main" val="476714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536575"/>
          </a:xfrm>
        </p:spPr>
        <p:txBody>
          <a:bodyPr>
            <a:norm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Contemporary : Class Promotion &amp; Repetition Rates - Secondary Education </a:t>
            </a:r>
            <a:r>
              <a:rPr lang="en-US" sz="2000" dirty="0">
                <a:solidFill>
                  <a:srgbClr val="0000FF"/>
                </a:solidFill>
                <a:latin typeface="Tahoma" panose="020B0604030504040204" pitchFamily="34" charset="0"/>
                <a:ea typeface="Tahoma" panose="020B0604030504040204" pitchFamily="34" charset="0"/>
                <a:cs typeface="Tahoma" panose="020B0604030504040204" pitchFamily="34" charset="0"/>
              </a:rPr>
              <a:t>(2014-15)</a:t>
            </a:r>
          </a:p>
        </p:txBody>
      </p:sp>
      <p:sp>
        <p:nvSpPr>
          <p:cNvPr id="3" name="Content Placeholder 2">
            <a:extLst>
              <a:ext uri="{FF2B5EF4-FFF2-40B4-BE49-F238E27FC236}">
                <a16:creationId xmlns:a16="http://schemas.microsoft.com/office/drawing/2014/main" id="{9F8E5DF6-72F6-462D-8338-DFD9DD39670E}"/>
              </a:ext>
            </a:extLst>
          </p:cNvPr>
          <p:cNvSpPr>
            <a:spLocks noGrp="1"/>
          </p:cNvSpPr>
          <p:nvPr>
            <p:ph idx="1"/>
          </p:nvPr>
        </p:nvSpPr>
        <p:spPr>
          <a:xfrm>
            <a:off x="533400" y="1155700"/>
            <a:ext cx="10960100" cy="5245100"/>
          </a:xfrm>
        </p:spPr>
        <p:txBody>
          <a:bodyPr>
            <a:normAutofit lnSpcReduction="10000"/>
          </a:bodyPr>
          <a:lstStyle/>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500" dirty="0">
                <a:latin typeface="Tahoma" panose="020B0604030504040204" pitchFamily="34" charset="0"/>
                <a:ea typeface="Tahoma" panose="020B0604030504040204" pitchFamily="34" charset="0"/>
                <a:cs typeface="Tahoma" panose="020B0604030504040204" pitchFamily="34" charset="0"/>
              </a:rPr>
              <a:t>Source: Analysis Report of Statistical Data of MINESEC, Academic Year 2014 - 2015  </a:t>
            </a:r>
          </a:p>
        </p:txBody>
      </p:sp>
      <p:pic>
        <p:nvPicPr>
          <p:cNvPr id="5" name="Picture 4">
            <a:extLst>
              <a:ext uri="{FF2B5EF4-FFF2-40B4-BE49-F238E27FC236}">
                <a16:creationId xmlns:a16="http://schemas.microsoft.com/office/drawing/2014/main" id="{A4EA5BC2-2B89-4669-8224-97B94288A8F8}"/>
              </a:ext>
            </a:extLst>
          </p:cNvPr>
          <p:cNvPicPr>
            <a:picLocks noChangeAspect="1"/>
          </p:cNvPicPr>
          <p:nvPr/>
        </p:nvPicPr>
        <p:blipFill>
          <a:blip r:embed="rId2"/>
          <a:stretch>
            <a:fillRect/>
          </a:stretch>
        </p:blipFill>
        <p:spPr>
          <a:xfrm>
            <a:off x="1665944" y="1155700"/>
            <a:ext cx="9168369" cy="2565400"/>
          </a:xfrm>
          <a:prstGeom prst="rect">
            <a:avLst/>
          </a:prstGeom>
        </p:spPr>
      </p:pic>
      <p:pic>
        <p:nvPicPr>
          <p:cNvPr id="6" name="Picture 5">
            <a:extLst>
              <a:ext uri="{FF2B5EF4-FFF2-40B4-BE49-F238E27FC236}">
                <a16:creationId xmlns:a16="http://schemas.microsoft.com/office/drawing/2014/main" id="{83843973-53BC-44BC-82F4-59FAD18505BD}"/>
              </a:ext>
            </a:extLst>
          </p:cNvPr>
          <p:cNvPicPr>
            <a:picLocks noChangeAspect="1"/>
          </p:cNvPicPr>
          <p:nvPr/>
        </p:nvPicPr>
        <p:blipFill>
          <a:blip r:embed="rId3"/>
          <a:stretch>
            <a:fillRect/>
          </a:stretch>
        </p:blipFill>
        <p:spPr>
          <a:xfrm>
            <a:off x="1665944" y="3778250"/>
            <a:ext cx="9168369" cy="1536700"/>
          </a:xfrm>
          <a:prstGeom prst="rect">
            <a:avLst/>
          </a:prstGeom>
        </p:spPr>
      </p:pic>
    </p:spTree>
    <p:extLst>
      <p:ext uri="{BB962C8B-B14F-4D97-AF65-F5344CB8AC3E}">
        <p14:creationId xmlns:p14="http://schemas.microsoft.com/office/powerpoint/2010/main" val="3955195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8E5DF6-72F6-462D-8338-DFD9DD39670E}"/>
              </a:ext>
            </a:extLst>
          </p:cNvPr>
          <p:cNvSpPr>
            <a:spLocks noGrp="1"/>
          </p:cNvSpPr>
          <p:nvPr>
            <p:ph idx="1"/>
          </p:nvPr>
        </p:nvSpPr>
        <p:spPr>
          <a:xfrm>
            <a:off x="533400" y="1041400"/>
            <a:ext cx="10960100" cy="5359400"/>
          </a:xfrm>
        </p:spPr>
        <p:txBody>
          <a:bodyPr>
            <a:normAutofit fontScale="92500" lnSpcReduction="10000"/>
          </a:bodyPr>
          <a:lstStyle/>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800" dirty="0">
                <a:latin typeface="Tahoma" panose="020B0604030504040204" pitchFamily="34" charset="0"/>
                <a:ea typeface="Tahoma" panose="020B0604030504040204" pitchFamily="34" charset="0"/>
                <a:cs typeface="Tahoma" panose="020B0604030504040204" pitchFamily="34" charset="0"/>
              </a:rPr>
              <a:t>Source: Analysis Report of Statistical Data of MINESEC, Academic Year 2014 - 2015 </a:t>
            </a:r>
          </a:p>
        </p:txBody>
      </p:sp>
      <p:pic>
        <p:nvPicPr>
          <p:cNvPr id="4" name="Picture 3">
            <a:extLst>
              <a:ext uri="{FF2B5EF4-FFF2-40B4-BE49-F238E27FC236}">
                <a16:creationId xmlns:a16="http://schemas.microsoft.com/office/drawing/2014/main" id="{D604830E-956A-4F2C-80D0-A5E152EC16E3}"/>
              </a:ext>
            </a:extLst>
          </p:cNvPr>
          <p:cNvPicPr>
            <a:picLocks noChangeAspect="1"/>
          </p:cNvPicPr>
          <p:nvPr/>
        </p:nvPicPr>
        <p:blipFill>
          <a:blip r:embed="rId2"/>
          <a:stretch>
            <a:fillRect/>
          </a:stretch>
        </p:blipFill>
        <p:spPr>
          <a:xfrm>
            <a:off x="1622709" y="668299"/>
            <a:ext cx="8781482" cy="3052801"/>
          </a:xfrm>
          <a:prstGeom prst="rect">
            <a:avLst/>
          </a:prstGeom>
        </p:spPr>
      </p:pic>
      <p:pic>
        <p:nvPicPr>
          <p:cNvPr id="5" name="Picture 4">
            <a:extLst>
              <a:ext uri="{FF2B5EF4-FFF2-40B4-BE49-F238E27FC236}">
                <a16:creationId xmlns:a16="http://schemas.microsoft.com/office/drawing/2014/main" id="{843DCB58-6AF8-4583-B2A1-8DB08E9D8B75}"/>
              </a:ext>
            </a:extLst>
          </p:cNvPr>
          <p:cNvPicPr>
            <a:picLocks noChangeAspect="1"/>
          </p:cNvPicPr>
          <p:nvPr/>
        </p:nvPicPr>
        <p:blipFill>
          <a:blip r:embed="rId3"/>
          <a:stretch>
            <a:fillRect/>
          </a:stretch>
        </p:blipFill>
        <p:spPr>
          <a:xfrm>
            <a:off x="1673469" y="3949700"/>
            <a:ext cx="8730722" cy="1679040"/>
          </a:xfrm>
          <a:prstGeom prst="rect">
            <a:avLst/>
          </a:prstGeom>
        </p:spPr>
      </p:pic>
    </p:spTree>
    <p:extLst>
      <p:ext uri="{BB962C8B-B14F-4D97-AF65-F5344CB8AC3E}">
        <p14:creationId xmlns:p14="http://schemas.microsoft.com/office/powerpoint/2010/main" val="1038247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917575"/>
          </a:xfrm>
        </p:spPr>
        <p:txBody>
          <a:bodyPr>
            <a:normAutofit/>
          </a:bodyPr>
          <a:lstStyle/>
          <a:p>
            <a:pPr algn="ctr"/>
            <a:r>
              <a:rPr lang="en-US" sz="2100" dirty="0">
                <a:latin typeface="Tahoma" panose="020B0604030504040204" pitchFamily="34" charset="0"/>
                <a:ea typeface="Tahoma" panose="020B0604030504040204" pitchFamily="34" charset="0"/>
                <a:cs typeface="Tahoma" panose="020B0604030504040204" pitchFamily="34" charset="0"/>
              </a:rPr>
              <a:t>Millennials &amp; Globalization Trend (since 2000) : Language-in-Education shifts </a:t>
            </a:r>
            <a:br>
              <a:rPr lang="en-US" sz="2100" dirty="0">
                <a:latin typeface="Tahoma" panose="020B0604030504040204" pitchFamily="34" charset="0"/>
                <a:ea typeface="Tahoma" panose="020B0604030504040204" pitchFamily="34" charset="0"/>
                <a:cs typeface="Tahoma" panose="020B0604030504040204" pitchFamily="34" charset="0"/>
              </a:rPr>
            </a:br>
            <a:r>
              <a:rPr lang="en-US" sz="2100" dirty="0">
                <a:latin typeface="Tahoma" panose="020B0604030504040204" pitchFamily="34" charset="0"/>
                <a:ea typeface="Tahoma" panose="020B0604030504040204" pitchFamily="34" charset="0"/>
                <a:cs typeface="Tahoma" panose="020B0604030504040204" pitchFamily="34" charset="0"/>
              </a:rPr>
              <a:t>Increased cross-enrolment into English educational subsystem by French OL1 families</a:t>
            </a:r>
          </a:p>
        </p:txBody>
      </p:sp>
      <p:sp>
        <p:nvSpPr>
          <p:cNvPr id="3" name="Content Placeholder 2">
            <a:extLst>
              <a:ext uri="{FF2B5EF4-FFF2-40B4-BE49-F238E27FC236}">
                <a16:creationId xmlns:a16="http://schemas.microsoft.com/office/drawing/2014/main" id="{9F8E5DF6-72F6-462D-8338-DFD9DD39670E}"/>
              </a:ext>
            </a:extLst>
          </p:cNvPr>
          <p:cNvSpPr>
            <a:spLocks noGrp="1"/>
          </p:cNvSpPr>
          <p:nvPr>
            <p:ph idx="1"/>
          </p:nvPr>
        </p:nvSpPr>
        <p:spPr>
          <a:xfrm>
            <a:off x="533400" y="1282700"/>
            <a:ext cx="10960100" cy="5118100"/>
          </a:xfrm>
        </p:spPr>
        <p:txBody>
          <a:bodyPr>
            <a:normAutofit lnSpcReduction="10000"/>
          </a:bodyPr>
          <a:lstStyle/>
          <a:p>
            <a:pPr algn="just"/>
            <a:r>
              <a:rPr lang="en-US" sz="1800" dirty="0">
                <a:latin typeface="Tahoma" panose="020B0604030504040204" pitchFamily="34" charset="0"/>
                <a:ea typeface="Tahoma" panose="020B0604030504040204" pitchFamily="34" charset="0"/>
                <a:cs typeface="Tahoma" panose="020B0604030504040204" pitchFamily="34" charset="0"/>
              </a:rPr>
              <a:t>Against the above backdrop, enter the Millennials (2000), the advent of globalization, and perceptible shifts in the perception of English as a language in Cameroon marked by the following trends: </a:t>
            </a:r>
          </a:p>
          <a:p>
            <a:pPr algn="just"/>
            <a:endParaRPr lang="en-US" sz="1800" dirty="0">
              <a:latin typeface="Tahoma" panose="020B0604030504040204" pitchFamily="34" charset="0"/>
              <a:ea typeface="Tahoma" panose="020B0604030504040204" pitchFamily="34" charset="0"/>
              <a:cs typeface="Tahoma" panose="020B0604030504040204" pitchFamily="34" charset="0"/>
            </a:endParaRPr>
          </a:p>
          <a:p>
            <a:pPr algn="just"/>
            <a:r>
              <a:rPr lang="en-US" sz="1800" dirty="0">
                <a:latin typeface="Tahoma" panose="020B0604030504040204" pitchFamily="34" charset="0"/>
                <a:ea typeface="Tahoma" panose="020B0604030504040204" pitchFamily="34" charset="0"/>
                <a:cs typeface="Tahoma" panose="020B0604030504040204" pitchFamily="34" charset="0"/>
              </a:rPr>
              <a:t>Changes in the status, value, prestige of English, no longer as the demographically, functionally lesser-used OL </a:t>
            </a:r>
            <a:r>
              <a:rPr lang="en-US" sz="1800" i="1" dirty="0">
                <a:latin typeface="Tahoma" panose="020B0604030504040204" pitchFamily="34" charset="0"/>
                <a:ea typeface="Tahoma" panose="020B0604030504040204" pitchFamily="34" charset="0"/>
                <a:cs typeface="Tahoma" panose="020B0604030504040204" pitchFamily="34" charset="0"/>
              </a:rPr>
              <a:t>within</a:t>
            </a:r>
            <a:r>
              <a:rPr lang="en-US" sz="1800" dirty="0">
                <a:latin typeface="Tahoma" panose="020B0604030504040204" pitchFamily="34" charset="0"/>
                <a:ea typeface="Tahoma" panose="020B0604030504040204" pitchFamily="34" charset="0"/>
                <a:cs typeface="Tahoma" panose="020B0604030504040204" pitchFamily="34" charset="0"/>
              </a:rPr>
              <a:t> Cameroon, but as the language vector of opportunity for academic, professional, technological advancement, especially to benefit from global interactions </a:t>
            </a:r>
            <a:r>
              <a:rPr lang="en-US" sz="1800" i="1" dirty="0">
                <a:latin typeface="Tahoma" panose="020B0604030504040204" pitchFamily="34" charset="0"/>
                <a:ea typeface="Tahoma" panose="020B0604030504040204" pitchFamily="34" charset="0"/>
                <a:cs typeface="Tahoma" panose="020B0604030504040204" pitchFamily="34" charset="0"/>
              </a:rPr>
              <a:t>outside</a:t>
            </a:r>
            <a:r>
              <a:rPr lang="en-US" sz="1800" dirty="0">
                <a:latin typeface="Tahoma" panose="020B0604030504040204" pitchFamily="34" charset="0"/>
                <a:ea typeface="Tahoma" panose="020B0604030504040204" pitchFamily="34" charset="0"/>
                <a:cs typeface="Tahoma" panose="020B0604030504040204" pitchFamily="34" charset="0"/>
              </a:rPr>
              <a:t> Cameroon. Hence dualism of “status” of English as a language (lower within Cameroon, higher outside Cameroon: Abongdia). </a:t>
            </a:r>
          </a:p>
          <a:p>
            <a:pPr algn="just"/>
            <a:endParaRPr lang="en-US" sz="1800" dirty="0">
              <a:latin typeface="Tahoma" panose="020B0604030504040204" pitchFamily="34" charset="0"/>
              <a:ea typeface="Tahoma" panose="020B0604030504040204" pitchFamily="34" charset="0"/>
              <a:cs typeface="Tahoma" panose="020B0604030504040204" pitchFamily="34" charset="0"/>
            </a:endParaRPr>
          </a:p>
          <a:p>
            <a:pPr algn="just"/>
            <a:r>
              <a:rPr lang="en-US" sz="1800" dirty="0">
                <a:latin typeface="Tahoma" panose="020B0604030504040204" pitchFamily="34" charset="0"/>
                <a:ea typeface="Tahoma" panose="020B0604030504040204" pitchFamily="34" charset="0"/>
                <a:cs typeface="Tahoma" panose="020B0604030504040204" pitchFamily="34" charset="0"/>
              </a:rPr>
              <a:t>Perceptible trend of parental choice to </a:t>
            </a:r>
            <a:r>
              <a:rPr lang="en-US" sz="1800" i="1" dirty="0">
                <a:latin typeface="Tahoma" panose="020B0604030504040204" pitchFamily="34" charset="0"/>
                <a:ea typeface="Tahoma" panose="020B0604030504040204" pitchFamily="34" charset="0"/>
                <a:cs typeface="Tahoma" panose="020B0604030504040204" pitchFamily="34" charset="0"/>
              </a:rPr>
              <a:t>cross-enroll</a:t>
            </a:r>
            <a:r>
              <a:rPr lang="en-US" sz="1800" dirty="0">
                <a:latin typeface="Tahoma" panose="020B0604030504040204" pitchFamily="34" charset="0"/>
                <a:ea typeface="Tahoma" panose="020B0604030504040204" pitchFamily="34" charset="0"/>
                <a:cs typeface="Tahoma" panose="020B0604030504040204" pitchFamily="34" charset="0"/>
              </a:rPr>
              <a:t> learners from earliest educational tiers (nursery, primary) from the parents’ OL 1 (French) to their OL 2 (English) as the language medium-of-instruction in school. Cameroon’s variant of “immersion” or “submersion” language learning, often dual-language in primary, and then full English language-in-education in secondary. </a:t>
            </a:r>
          </a:p>
          <a:p>
            <a:pPr algn="just"/>
            <a:endParaRPr lang="en-US" sz="1800" dirty="0">
              <a:latin typeface="Tahoma" panose="020B0604030504040204" pitchFamily="34" charset="0"/>
              <a:ea typeface="Tahoma" panose="020B0604030504040204" pitchFamily="34" charset="0"/>
              <a:cs typeface="Tahoma" panose="020B0604030504040204" pitchFamily="34" charset="0"/>
            </a:endParaRPr>
          </a:p>
          <a:p>
            <a:pPr algn="just"/>
            <a:r>
              <a:rPr lang="en-US" sz="1800" dirty="0">
                <a:latin typeface="Tahoma" panose="020B0604030504040204" pitchFamily="34" charset="0"/>
                <a:ea typeface="Tahoma" panose="020B0604030504040204" pitchFamily="34" charset="0"/>
                <a:cs typeface="Tahoma" panose="020B0604030504040204" pitchFamily="34" charset="0"/>
              </a:rPr>
              <a:t>Largely French OL1 parental/learner choice, private sector provisioning as boost (50-50, or full English primary learning), State un-regulated as access/switching across systems fully permissible. Enrolment in historical English medium (primary/secondary) schools reaches 30, 50% of “new English” learners in large cities (Yaoundé, Douala) + multiple English boarding schools across NW, SW regions where are concentrated. (</a:t>
            </a:r>
            <a:r>
              <a:rPr lang="en-US" sz="1800" i="1" dirty="0">
                <a:latin typeface="Tahoma" panose="020B0604030504040204" pitchFamily="34" charset="0"/>
                <a:ea typeface="Tahoma" panose="020B0604030504040204" pitchFamily="34" charset="0"/>
                <a:cs typeface="Tahoma" panose="020B0604030504040204" pitchFamily="34" charset="0"/>
              </a:rPr>
              <a:t>See</a:t>
            </a:r>
            <a:r>
              <a:rPr lang="en-US" sz="1800" dirty="0">
                <a:latin typeface="Tahoma" panose="020B0604030504040204" pitchFamily="34" charset="0"/>
                <a:ea typeface="Tahoma" panose="020B0604030504040204" pitchFamily="34" charset="0"/>
                <a:cs typeface="Tahoma" panose="020B0604030504040204" pitchFamily="34" charset="0"/>
              </a:rPr>
              <a:t>: Echu/PNEU study, Mforteh, Anchimbe, Kuchah Kuchah).  </a:t>
            </a:r>
          </a:p>
        </p:txBody>
      </p:sp>
    </p:spTree>
    <p:extLst>
      <p:ext uri="{BB962C8B-B14F-4D97-AF65-F5344CB8AC3E}">
        <p14:creationId xmlns:p14="http://schemas.microsoft.com/office/powerpoint/2010/main" val="1673578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498475"/>
          </a:xfrm>
        </p:spPr>
        <p:txBody>
          <a:bodyPr>
            <a:norm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Millennials’ (continued)</a:t>
            </a:r>
          </a:p>
        </p:txBody>
      </p:sp>
      <p:sp>
        <p:nvSpPr>
          <p:cNvPr id="3" name="Content Placeholder 2">
            <a:extLst>
              <a:ext uri="{FF2B5EF4-FFF2-40B4-BE49-F238E27FC236}">
                <a16:creationId xmlns:a16="http://schemas.microsoft.com/office/drawing/2014/main" id="{9F8E5DF6-72F6-462D-8338-DFD9DD39670E}"/>
              </a:ext>
            </a:extLst>
          </p:cNvPr>
          <p:cNvSpPr>
            <a:spLocks noGrp="1"/>
          </p:cNvSpPr>
          <p:nvPr>
            <p:ph idx="1"/>
          </p:nvPr>
        </p:nvSpPr>
        <p:spPr>
          <a:xfrm>
            <a:off x="660400" y="927100"/>
            <a:ext cx="11176000" cy="5600700"/>
          </a:xfrm>
        </p:spPr>
        <p:txBody>
          <a:bodyPr>
            <a:normAutofit lnSpcReduction="10000"/>
          </a:bodyPr>
          <a:lstStyle/>
          <a:p>
            <a:pPr algn="just"/>
            <a:r>
              <a:rPr lang="en-GB" sz="1800" dirty="0">
                <a:latin typeface="Tahoma" panose="020B0604030504040204" pitchFamily="34" charset="0"/>
                <a:ea typeface="Tahoma" panose="020B0604030504040204" pitchFamily="34" charset="0"/>
                <a:cs typeface="Tahoma" panose="020B0604030504040204" pitchFamily="34" charset="0"/>
              </a:rPr>
              <a:t>Trend </a:t>
            </a:r>
            <a:r>
              <a:rPr lang="en-GB" sz="1800" dirty="0">
                <a:solidFill>
                  <a:srgbClr val="0000FF"/>
                </a:solidFill>
                <a:latin typeface="Tahoma" panose="020B0604030504040204" pitchFamily="34" charset="0"/>
                <a:ea typeface="Tahoma" panose="020B0604030504040204" pitchFamily="34" charset="0"/>
                <a:cs typeface="Tahoma" panose="020B0604030504040204" pitchFamily="34" charset="0"/>
              </a:rPr>
              <a:t>starts on positive footing</a:t>
            </a:r>
            <a:r>
              <a:rPr lang="en-GB" sz="1800" dirty="0">
                <a:latin typeface="Tahoma" panose="020B0604030504040204" pitchFamily="34" charset="0"/>
                <a:ea typeface="Tahoma" panose="020B0604030504040204" pitchFamily="34" charset="0"/>
                <a:cs typeface="Tahoma" panose="020B0604030504040204" pitchFamily="34" charset="0"/>
              </a:rPr>
              <a:t>: learners have no apparent problems with uptake of English as language, and content acquisition in English; parents/learners satisfied with what they perceive as a new value-set (discipline, conscientiousness in studies, good extra-curricular behaviour) and seen as positive example compared to peers/siblings in French school sub-system (Echu et al). However, not without its own challenges. </a:t>
            </a:r>
          </a:p>
          <a:p>
            <a:pPr algn="just"/>
            <a:endParaRPr lang="en-GB" sz="1000" dirty="0">
              <a:latin typeface="Tahoma" panose="020B0604030504040204" pitchFamily="34" charset="0"/>
              <a:ea typeface="Tahoma" panose="020B0604030504040204" pitchFamily="34" charset="0"/>
              <a:cs typeface="Tahoma" panose="020B0604030504040204" pitchFamily="34" charset="0"/>
            </a:endParaRPr>
          </a:p>
          <a:p>
            <a:pPr algn="just"/>
            <a:r>
              <a:rPr lang="en-GB" sz="1800" dirty="0">
                <a:latin typeface="Tahoma" panose="020B0604030504040204" pitchFamily="34" charset="0"/>
                <a:ea typeface="Tahoma" panose="020B0604030504040204" pitchFamily="34" charset="0"/>
                <a:cs typeface="Tahoma" panose="020B0604030504040204" pitchFamily="34" charset="0"/>
              </a:rPr>
              <a:t>Close study by Cameroonian linguists, language planners, language-in-education specialists show that </a:t>
            </a:r>
            <a:r>
              <a:rPr lang="en-GB" sz="1800" dirty="0">
                <a:solidFill>
                  <a:srgbClr val="0000FF"/>
                </a:solidFill>
                <a:latin typeface="Tahoma" panose="020B0604030504040204" pitchFamily="34" charset="0"/>
                <a:ea typeface="Tahoma" panose="020B0604030504040204" pitchFamily="34" charset="0"/>
                <a:cs typeface="Tahoma" panose="020B0604030504040204" pitchFamily="34" charset="0"/>
              </a:rPr>
              <a:t>different markers of “identity formation” are emerging around the acquisition/use of English</a:t>
            </a:r>
            <a:r>
              <a:rPr lang="en-GB" sz="1800" dirty="0">
                <a:latin typeface="Tahoma" panose="020B0604030504040204" pitchFamily="34" charset="0"/>
                <a:ea typeface="Tahoma" panose="020B0604030504040204" pitchFamily="34" charset="0"/>
                <a:cs typeface="Tahoma" panose="020B0604030504040204" pitchFamily="34" charset="0"/>
              </a:rPr>
              <a:t> through learning in that medium in school. When asked, “new English” learners see themselves as users of global English, and as “different” from the Cameroonian (historical) Anglophone predominantly in/from NW, SW regions. Despite learning in its environment / resources, perception of Cameroonian English as “inferior” prevail. </a:t>
            </a:r>
            <a:r>
              <a:rPr lang="en-GB" sz="1800" dirty="0">
                <a:solidFill>
                  <a:srgbClr val="0000FF"/>
                </a:solidFill>
                <a:latin typeface="Tahoma" panose="020B0604030504040204" pitchFamily="34" charset="0"/>
                <a:ea typeface="Tahoma" panose="020B0604030504040204" pitchFamily="34" charset="0"/>
                <a:cs typeface="Tahoma" panose="020B0604030504040204" pitchFamily="34" charset="0"/>
              </a:rPr>
              <a:t>New English is “extroverted” (globalisation), not directed at better interaction within Cameroon</a:t>
            </a:r>
            <a:r>
              <a:rPr lang="en-GB" sz="1800" dirty="0">
                <a:latin typeface="Tahoma" panose="020B0604030504040204" pitchFamily="34" charset="0"/>
                <a:ea typeface="Tahoma" panose="020B0604030504040204" pitchFamily="34" charset="0"/>
                <a:cs typeface="Tahoma" panose="020B0604030504040204" pitchFamily="34" charset="0"/>
              </a:rPr>
              <a:t>. </a:t>
            </a:r>
          </a:p>
          <a:p>
            <a:pPr algn="just"/>
            <a:endParaRPr lang="en-GB" sz="1000" dirty="0">
              <a:latin typeface="Tahoma" panose="020B0604030504040204" pitchFamily="34" charset="0"/>
              <a:ea typeface="Tahoma" panose="020B0604030504040204" pitchFamily="34" charset="0"/>
              <a:cs typeface="Tahoma" panose="020B0604030504040204" pitchFamily="34" charset="0"/>
            </a:endParaRPr>
          </a:p>
          <a:p>
            <a:pPr algn="just"/>
            <a:r>
              <a:rPr lang="en-GB" sz="1800" dirty="0">
                <a:latin typeface="Tahoma" panose="020B0604030504040204" pitchFamily="34" charset="0"/>
                <a:ea typeface="Tahoma" panose="020B0604030504040204" pitchFamily="34" charset="0"/>
                <a:cs typeface="Tahoma" panose="020B0604030504040204" pitchFamily="34" charset="0"/>
              </a:rPr>
              <a:t>Arrival in significant demographic numbers of new learners, in English language of instruction schools ushers signs of </a:t>
            </a:r>
            <a:r>
              <a:rPr lang="en-GB" sz="1800" dirty="0">
                <a:solidFill>
                  <a:srgbClr val="0000FF"/>
                </a:solidFill>
                <a:latin typeface="Tahoma" panose="020B0604030504040204" pitchFamily="34" charset="0"/>
                <a:ea typeface="Tahoma" panose="020B0604030504040204" pitchFamily="34" charset="0"/>
                <a:cs typeface="Tahoma" panose="020B0604030504040204" pitchFamily="34" charset="0"/>
              </a:rPr>
              <a:t>competition for scarce learning resources (school spaces) in English</a:t>
            </a:r>
            <a:r>
              <a:rPr lang="en-GB" sz="1800" dirty="0">
                <a:latin typeface="Tahoma" panose="020B0604030504040204" pitchFamily="34" charset="0"/>
                <a:ea typeface="Tahoma" panose="020B0604030504040204" pitchFamily="34" charset="0"/>
                <a:cs typeface="Tahoma" panose="020B0604030504040204" pitchFamily="34" charset="0"/>
              </a:rPr>
              <a:t>, especially where perceived as hard-earned spots for historical minority (English) language education, such as higher education (1964 – 1993, no English language University). 2006: Uni Buea riots (fatal) over medical school admissions as State homologates to require some Francophone admittees. Uneasy relations between official language communities at UB. </a:t>
            </a:r>
          </a:p>
          <a:p>
            <a:pPr algn="just"/>
            <a:endParaRPr lang="en-GB" sz="1000" dirty="0">
              <a:latin typeface="Tahoma" panose="020B0604030504040204" pitchFamily="34" charset="0"/>
              <a:ea typeface="Tahoma" panose="020B0604030504040204" pitchFamily="34" charset="0"/>
              <a:cs typeface="Tahoma" panose="020B0604030504040204" pitchFamily="34" charset="0"/>
            </a:endParaRPr>
          </a:p>
          <a:p>
            <a:pPr algn="just"/>
            <a:r>
              <a:rPr lang="en-GB" sz="1800" dirty="0">
                <a:latin typeface="Tahoma" panose="020B0604030504040204" pitchFamily="34" charset="0"/>
                <a:ea typeface="Tahoma" panose="020B0604030504040204" pitchFamily="34" charset="0"/>
                <a:cs typeface="Tahoma" panose="020B0604030504040204" pitchFamily="34" charset="0"/>
              </a:rPr>
              <a:t>Historical Anglophone parents/alumni compete for offspring’s admission spaces in elite/top-performing English boarding schools in NW-SW, with “new English” learners. </a:t>
            </a:r>
          </a:p>
        </p:txBody>
      </p:sp>
    </p:spTree>
    <p:extLst>
      <p:ext uri="{BB962C8B-B14F-4D97-AF65-F5344CB8AC3E}">
        <p14:creationId xmlns:p14="http://schemas.microsoft.com/office/powerpoint/2010/main" val="37749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536575"/>
          </a:xfrm>
        </p:spPr>
        <p:txBody>
          <a:bodyPr>
            <a:normAutofit/>
          </a:bodyPr>
          <a:lstStyle/>
          <a:p>
            <a:pPr algn="ctr"/>
            <a:r>
              <a:rPr lang="en-US" sz="1900" dirty="0">
                <a:latin typeface="Tahoma" panose="020B0604030504040204" pitchFamily="34" charset="0"/>
                <a:ea typeface="Tahoma" panose="020B0604030504040204" pitchFamily="34" charset="0"/>
                <a:cs typeface="Tahoma" panose="020B0604030504040204" pitchFamily="34" charset="0"/>
              </a:rPr>
              <a:t>Long range demographic trends in English/French sub-system enrolment : </a:t>
            </a:r>
            <a:r>
              <a:rPr lang="en-US" sz="1900" dirty="0">
                <a:solidFill>
                  <a:srgbClr val="0000FF"/>
                </a:solidFill>
                <a:latin typeface="Tahoma" panose="020B0604030504040204" pitchFamily="34" charset="0"/>
                <a:ea typeface="Tahoma" panose="020B0604030504040204" pitchFamily="34" charset="0"/>
                <a:cs typeface="Tahoma" panose="020B0604030504040204" pitchFamily="34" charset="0"/>
              </a:rPr>
              <a:t>NURSERY</a:t>
            </a:r>
          </a:p>
        </p:txBody>
      </p:sp>
      <p:graphicFrame>
        <p:nvGraphicFramePr>
          <p:cNvPr id="4" name="Table 4">
            <a:extLst>
              <a:ext uri="{FF2B5EF4-FFF2-40B4-BE49-F238E27FC236}">
                <a16:creationId xmlns:a16="http://schemas.microsoft.com/office/drawing/2014/main" id="{284C6568-AD92-4A89-A8A4-236E37D25072}"/>
              </a:ext>
            </a:extLst>
          </p:cNvPr>
          <p:cNvGraphicFramePr>
            <a:graphicFrameLocks noGrp="1"/>
          </p:cNvGraphicFramePr>
          <p:nvPr>
            <p:ph idx="1"/>
            <p:extLst>
              <p:ext uri="{D42A27DB-BD31-4B8C-83A1-F6EECF244321}">
                <p14:modId xmlns:p14="http://schemas.microsoft.com/office/powerpoint/2010/main" val="297768658"/>
              </p:ext>
            </p:extLst>
          </p:nvPr>
        </p:nvGraphicFramePr>
        <p:xfrm>
          <a:off x="1346200" y="1050925"/>
          <a:ext cx="9499600" cy="1112520"/>
        </p:xfrm>
        <a:graphic>
          <a:graphicData uri="http://schemas.openxmlformats.org/drawingml/2006/table">
            <a:tbl>
              <a:tblPr firstRow="1" bandRow="1">
                <a:tableStyleId>{5940675A-B579-460E-94D1-54222C63F5DA}</a:tableStyleId>
              </a:tblPr>
              <a:tblGrid>
                <a:gridCol w="2882900">
                  <a:extLst>
                    <a:ext uri="{9D8B030D-6E8A-4147-A177-3AD203B41FA5}">
                      <a16:colId xmlns:a16="http://schemas.microsoft.com/office/drawing/2014/main" val="3202104364"/>
                    </a:ext>
                  </a:extLst>
                </a:gridCol>
                <a:gridCol w="2374900">
                  <a:extLst>
                    <a:ext uri="{9D8B030D-6E8A-4147-A177-3AD203B41FA5}">
                      <a16:colId xmlns:a16="http://schemas.microsoft.com/office/drawing/2014/main" val="636371390"/>
                    </a:ext>
                  </a:extLst>
                </a:gridCol>
                <a:gridCol w="1955800">
                  <a:extLst>
                    <a:ext uri="{9D8B030D-6E8A-4147-A177-3AD203B41FA5}">
                      <a16:colId xmlns:a16="http://schemas.microsoft.com/office/drawing/2014/main" val="459884010"/>
                    </a:ext>
                  </a:extLst>
                </a:gridCol>
                <a:gridCol w="2286000">
                  <a:extLst>
                    <a:ext uri="{9D8B030D-6E8A-4147-A177-3AD203B41FA5}">
                      <a16:colId xmlns:a16="http://schemas.microsoft.com/office/drawing/2014/main" val="2219363065"/>
                    </a:ext>
                  </a:extLst>
                </a:gridCol>
              </a:tblGrid>
              <a:tr h="370840">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Sub-system / Academic Year</a:t>
                      </a:r>
                    </a:p>
                  </a:txBody>
                  <a:tcPr/>
                </a:tc>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2003-2004</a:t>
                      </a:r>
                    </a:p>
                  </a:txBody>
                  <a:tcPr/>
                </a:tc>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2013-2014</a:t>
                      </a:r>
                    </a:p>
                  </a:txBody>
                  <a:tcPr/>
                </a:tc>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2015-2016</a:t>
                      </a:r>
                    </a:p>
                  </a:txBody>
                  <a:tcPr/>
                </a:tc>
                <a:extLst>
                  <a:ext uri="{0D108BD9-81ED-4DB2-BD59-A6C34878D82A}">
                    <a16:rowId xmlns:a16="http://schemas.microsoft.com/office/drawing/2014/main" val="2913909285"/>
                  </a:ext>
                </a:extLst>
              </a:tr>
              <a:tr h="370840">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English Nursery</a:t>
                      </a:r>
                    </a:p>
                  </a:txBody>
                  <a:tcPr/>
                </a:tc>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22%</a:t>
                      </a:r>
                    </a:p>
                  </a:txBody>
                  <a:tcPr/>
                </a:tc>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34%</a:t>
                      </a:r>
                    </a:p>
                  </a:txBody>
                  <a:tcPr/>
                </a:tc>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36%</a:t>
                      </a:r>
                    </a:p>
                  </a:txBody>
                  <a:tcPr/>
                </a:tc>
                <a:extLst>
                  <a:ext uri="{0D108BD9-81ED-4DB2-BD59-A6C34878D82A}">
                    <a16:rowId xmlns:a16="http://schemas.microsoft.com/office/drawing/2014/main" val="468347474"/>
                  </a:ext>
                </a:extLst>
              </a:tr>
              <a:tr h="370840">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French Nursery</a:t>
                      </a:r>
                    </a:p>
                  </a:txBody>
                  <a:tcPr/>
                </a:tc>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78%</a:t>
                      </a:r>
                    </a:p>
                  </a:txBody>
                  <a:tcPr/>
                </a:tc>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66%</a:t>
                      </a:r>
                    </a:p>
                  </a:txBody>
                  <a:tcPr/>
                </a:tc>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64%</a:t>
                      </a:r>
                    </a:p>
                  </a:txBody>
                  <a:tcPr/>
                </a:tc>
                <a:extLst>
                  <a:ext uri="{0D108BD9-81ED-4DB2-BD59-A6C34878D82A}">
                    <a16:rowId xmlns:a16="http://schemas.microsoft.com/office/drawing/2014/main" val="274353697"/>
                  </a:ext>
                </a:extLst>
              </a:tr>
            </a:tbl>
          </a:graphicData>
        </a:graphic>
      </p:graphicFrame>
      <p:pic>
        <p:nvPicPr>
          <p:cNvPr id="8" name="Picture 7">
            <a:extLst>
              <a:ext uri="{FF2B5EF4-FFF2-40B4-BE49-F238E27FC236}">
                <a16:creationId xmlns:a16="http://schemas.microsoft.com/office/drawing/2014/main" id="{60FBACE6-A7C8-4477-99F1-02671B40F3B1}"/>
              </a:ext>
            </a:extLst>
          </p:cNvPr>
          <p:cNvPicPr>
            <a:picLocks noChangeAspect="1"/>
          </p:cNvPicPr>
          <p:nvPr/>
        </p:nvPicPr>
        <p:blipFill>
          <a:blip r:embed="rId2"/>
          <a:stretch>
            <a:fillRect/>
          </a:stretch>
        </p:blipFill>
        <p:spPr>
          <a:xfrm>
            <a:off x="2465897" y="2335276"/>
            <a:ext cx="7260206" cy="4112631"/>
          </a:xfrm>
          <a:prstGeom prst="rect">
            <a:avLst/>
          </a:prstGeom>
        </p:spPr>
      </p:pic>
    </p:spTree>
    <p:extLst>
      <p:ext uri="{BB962C8B-B14F-4D97-AF65-F5344CB8AC3E}">
        <p14:creationId xmlns:p14="http://schemas.microsoft.com/office/powerpoint/2010/main" val="4005756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536575"/>
          </a:xfrm>
        </p:spPr>
        <p:txBody>
          <a:bodyPr>
            <a:normAutofit/>
          </a:bodyPr>
          <a:lstStyle/>
          <a:p>
            <a:pPr algn="ctr"/>
            <a:r>
              <a:rPr lang="en-US" sz="1950" dirty="0">
                <a:latin typeface="Tahoma" panose="020B0604030504040204" pitchFamily="34" charset="0"/>
                <a:ea typeface="Tahoma" panose="020B0604030504040204" pitchFamily="34" charset="0"/>
                <a:cs typeface="Tahoma" panose="020B0604030504040204" pitchFamily="34" charset="0"/>
              </a:rPr>
              <a:t>NURSERY by sub-system. </a:t>
            </a:r>
            <a:r>
              <a:rPr lang="en-US" sz="1950" dirty="0">
                <a:solidFill>
                  <a:srgbClr val="0000FF"/>
                </a:solidFill>
                <a:latin typeface="Tahoma" panose="020B0604030504040204" pitchFamily="34" charset="0"/>
                <a:ea typeface="Tahoma" panose="020B0604030504040204" pitchFamily="34" charset="0"/>
                <a:cs typeface="Tahoma" panose="020B0604030504040204" pitchFamily="34" charset="0"/>
              </a:rPr>
              <a:t>2015-2016</a:t>
            </a:r>
            <a:r>
              <a:rPr lang="en-US" sz="1950" dirty="0">
                <a:latin typeface="Tahoma" panose="020B0604030504040204" pitchFamily="34" charset="0"/>
                <a:ea typeface="Tahoma" panose="020B0604030504040204" pitchFamily="34" charset="0"/>
                <a:cs typeface="Tahoma" panose="020B0604030504040204" pitchFamily="34" charset="0"/>
              </a:rPr>
              <a:t> (so prior to any NW-SW crisis education displacement)</a:t>
            </a:r>
          </a:p>
        </p:txBody>
      </p:sp>
      <p:pic>
        <p:nvPicPr>
          <p:cNvPr id="7" name="Picture 6">
            <a:extLst>
              <a:ext uri="{FF2B5EF4-FFF2-40B4-BE49-F238E27FC236}">
                <a16:creationId xmlns:a16="http://schemas.microsoft.com/office/drawing/2014/main" id="{228453CE-A7CF-4246-A173-D52BFF4161CD}"/>
              </a:ext>
            </a:extLst>
          </p:cNvPr>
          <p:cNvPicPr>
            <a:picLocks noChangeAspect="1"/>
          </p:cNvPicPr>
          <p:nvPr/>
        </p:nvPicPr>
        <p:blipFill>
          <a:blip r:embed="rId2"/>
          <a:stretch>
            <a:fillRect/>
          </a:stretch>
        </p:blipFill>
        <p:spPr>
          <a:xfrm>
            <a:off x="1741713" y="1114473"/>
            <a:ext cx="8957991" cy="4940503"/>
          </a:xfrm>
          <a:prstGeom prst="rect">
            <a:avLst/>
          </a:prstGeom>
        </p:spPr>
      </p:pic>
    </p:spTree>
    <p:extLst>
      <p:ext uri="{BB962C8B-B14F-4D97-AF65-F5344CB8AC3E}">
        <p14:creationId xmlns:p14="http://schemas.microsoft.com/office/powerpoint/2010/main" val="3365212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536575"/>
          </a:xfrm>
        </p:spPr>
        <p:txBody>
          <a:bodyPr>
            <a:normAutofit/>
          </a:bodyPr>
          <a:lstStyle/>
          <a:p>
            <a:pPr algn="ctr"/>
            <a:r>
              <a:rPr lang="en-US" sz="1900" dirty="0">
                <a:latin typeface="Tahoma" panose="020B0604030504040204" pitchFamily="34" charset="0"/>
                <a:ea typeface="Tahoma" panose="020B0604030504040204" pitchFamily="34" charset="0"/>
                <a:cs typeface="Tahoma" panose="020B0604030504040204" pitchFamily="34" charset="0"/>
              </a:rPr>
              <a:t>Long range demographic trends in English/French sub-system enrolment : </a:t>
            </a:r>
            <a:r>
              <a:rPr lang="en-US" sz="1900" dirty="0">
                <a:solidFill>
                  <a:srgbClr val="0000FF"/>
                </a:solidFill>
                <a:latin typeface="Tahoma" panose="020B0604030504040204" pitchFamily="34" charset="0"/>
                <a:ea typeface="Tahoma" panose="020B0604030504040204" pitchFamily="34" charset="0"/>
                <a:cs typeface="Tahoma" panose="020B0604030504040204" pitchFamily="34" charset="0"/>
              </a:rPr>
              <a:t>PRIMARY</a:t>
            </a:r>
            <a:endParaRPr lang="en-US" sz="1900" dirty="0">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6">
            <a:extLst>
              <a:ext uri="{FF2B5EF4-FFF2-40B4-BE49-F238E27FC236}">
                <a16:creationId xmlns:a16="http://schemas.microsoft.com/office/drawing/2014/main" id="{63CCEF2C-9530-477B-8066-EA62FE3572AA}"/>
              </a:ext>
            </a:extLst>
          </p:cNvPr>
          <p:cNvSpPr>
            <a:spLocks noGrp="1"/>
          </p:cNvSpPr>
          <p:nvPr>
            <p:ph idx="1"/>
          </p:nvPr>
        </p:nvSpPr>
        <p:spPr>
          <a:xfrm>
            <a:off x="838203" y="2481942"/>
            <a:ext cx="10863939" cy="3091544"/>
          </a:xfrm>
        </p:spPr>
        <p:txBody>
          <a:bodyPr>
            <a:normAutofit fontScale="25000" lnSpcReduction="20000"/>
          </a:bodyPr>
          <a:lstStyle/>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6000" dirty="0">
                <a:latin typeface="Tahoma" panose="020B0604030504040204" pitchFamily="34" charset="0"/>
                <a:ea typeface="Tahoma" panose="020B0604030504040204" pitchFamily="34" charset="0"/>
                <a:cs typeface="Tahoma" panose="020B0604030504040204" pitchFamily="34" charset="0"/>
              </a:rPr>
              <a:t>NOTES</a:t>
            </a:r>
          </a:p>
          <a:p>
            <a:pPr marL="0" indent="0">
              <a:buNone/>
            </a:pPr>
            <a:endParaRPr lang="en-US" sz="6000"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pPr>
            <a:r>
              <a:rPr lang="en-US" sz="6000" dirty="0">
                <a:latin typeface="Tahoma" panose="020B0604030504040204" pitchFamily="34" charset="0"/>
                <a:ea typeface="Tahoma" panose="020B0604030504040204" pitchFamily="34" charset="0"/>
                <a:cs typeface="Tahoma" panose="020B0604030504040204" pitchFamily="34" charset="0"/>
              </a:rPr>
              <a:t>Overall, a constant trend -- not showing demographic increase in English primary school enrolment over 20-year period, which the shifts in language of instruction (new English learners) would have suggested. </a:t>
            </a:r>
          </a:p>
          <a:p>
            <a:pPr>
              <a:lnSpc>
                <a:spcPct val="120000"/>
              </a:lnSpc>
              <a:spcBef>
                <a:spcPts val="0"/>
              </a:spcBef>
            </a:pPr>
            <a:endParaRPr lang="en-US" sz="6000"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pPr>
            <a:r>
              <a:rPr lang="en-US" sz="6000" dirty="0">
                <a:latin typeface="Tahoma" panose="020B0604030504040204" pitchFamily="34" charset="0"/>
                <a:ea typeface="Tahoma" panose="020B0604030504040204" pitchFamily="34" charset="0"/>
                <a:cs typeface="Tahoma" panose="020B0604030504040204" pitchFamily="34" charset="0"/>
              </a:rPr>
              <a:t>Total numbers who attend Nursery school (where 36% in English sub-system) is only a fraction (13%) of total numbers who attend Primary. </a:t>
            </a:r>
          </a:p>
          <a:p>
            <a:pPr>
              <a:lnSpc>
                <a:spcPct val="120000"/>
              </a:lnSpc>
              <a:spcBef>
                <a:spcPts val="0"/>
              </a:spcBef>
            </a:pPr>
            <a:endParaRPr lang="en-US" sz="6000"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pPr>
            <a:r>
              <a:rPr lang="en-US" sz="6000" dirty="0">
                <a:latin typeface="Tahoma" panose="020B0604030504040204" pitchFamily="34" charset="0"/>
                <a:ea typeface="Tahoma" panose="020B0604030504040204" pitchFamily="34" charset="0"/>
                <a:cs typeface="Tahoma" panose="020B0604030504040204" pitchFamily="34" charset="0"/>
              </a:rPr>
              <a:t>However, unclear how the count is done of primary learners’ sub-system and medium of instruction (English or French) since State’s data captures EITHER/OR, whereas an increasingly large number of primary learners are enrolled in </a:t>
            </a:r>
            <a:r>
              <a:rPr lang="en-US" sz="6000" i="1" dirty="0">
                <a:latin typeface="Tahoma" panose="020B0604030504040204" pitchFamily="34" charset="0"/>
                <a:ea typeface="Tahoma" panose="020B0604030504040204" pitchFamily="34" charset="0"/>
                <a:cs typeface="Tahoma" panose="020B0604030504040204" pitchFamily="34" charset="0"/>
              </a:rPr>
              <a:t>dual language medium of instruction primary schools</a:t>
            </a:r>
            <a:r>
              <a:rPr lang="en-US" sz="6000" dirty="0">
                <a:latin typeface="Tahoma" panose="020B0604030504040204" pitchFamily="34" charset="0"/>
                <a:ea typeface="Tahoma" panose="020B0604030504040204" pitchFamily="34" charset="0"/>
                <a:cs typeface="Tahoma" panose="020B0604030504040204" pitchFamily="34" charset="0"/>
              </a:rPr>
              <a:t>, involving a 50-50 language diet, with election of principal sub-system closer to end of primary exams. </a:t>
            </a:r>
          </a:p>
          <a:p>
            <a:pPr>
              <a:lnSpc>
                <a:spcPct val="120000"/>
              </a:lnSpc>
              <a:spcBef>
                <a:spcPts val="0"/>
              </a:spcBef>
            </a:pPr>
            <a:endParaRPr lang="en-US" sz="6000"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pPr>
            <a:r>
              <a:rPr lang="en-US" sz="6000" dirty="0">
                <a:latin typeface="Tahoma" panose="020B0604030504040204" pitchFamily="34" charset="0"/>
                <a:ea typeface="Tahoma" panose="020B0604030504040204" pitchFamily="34" charset="0"/>
                <a:cs typeface="Tahoma" panose="020B0604030504040204" pitchFamily="34" charset="0"/>
              </a:rPr>
              <a:t>2017-2018 drop attributable to NW-SW crisis peak periods of de-schooling, hence drop in overall English primary enrolment.</a:t>
            </a:r>
          </a:p>
          <a:p>
            <a:pPr>
              <a:lnSpc>
                <a:spcPct val="120000"/>
              </a:lnSpc>
              <a:spcBef>
                <a:spcPts val="0"/>
              </a:spcBef>
            </a:pPr>
            <a:endParaRPr lang="en-US" sz="60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spcBef>
                <a:spcPts val="0"/>
              </a:spcBef>
              <a:buNone/>
            </a:pPr>
            <a:endParaRPr lang="en-US" sz="600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spcBef>
                <a:spcPts val="0"/>
              </a:spcBef>
              <a:buNone/>
            </a:pPr>
            <a:r>
              <a:rPr lang="en-US" sz="5200" dirty="0">
                <a:latin typeface="Tahoma" panose="020B0604030504040204" pitchFamily="34" charset="0"/>
                <a:ea typeface="Tahoma" panose="020B0604030504040204" pitchFamily="34" charset="0"/>
                <a:cs typeface="Tahoma" panose="020B0604030504040204" pitchFamily="34" charset="0"/>
              </a:rPr>
              <a:t>Sources: Education Sector Strategic Plan 2003-2004, MINEDUB Analytical Reports on School Map Data.  </a:t>
            </a:r>
            <a:endParaRPr lang="en-US" sz="5200" u="sng"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4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5">
            <a:extLst>
              <a:ext uri="{FF2B5EF4-FFF2-40B4-BE49-F238E27FC236}">
                <a16:creationId xmlns:a16="http://schemas.microsoft.com/office/drawing/2014/main" id="{603F1FAC-4738-413A-9131-E9C2D81A1925}"/>
              </a:ext>
            </a:extLst>
          </p:cNvPr>
          <p:cNvGraphicFramePr>
            <a:graphicFrameLocks/>
          </p:cNvGraphicFramePr>
          <p:nvPr>
            <p:extLst>
              <p:ext uri="{D42A27DB-BD31-4B8C-83A1-F6EECF244321}">
                <p14:modId xmlns:p14="http://schemas.microsoft.com/office/powerpoint/2010/main" val="414707974"/>
              </p:ext>
            </p:extLst>
          </p:nvPr>
        </p:nvGraphicFramePr>
        <p:xfrm>
          <a:off x="1311728" y="1059543"/>
          <a:ext cx="9568543" cy="1290320"/>
        </p:xfrm>
        <a:graphic>
          <a:graphicData uri="http://schemas.openxmlformats.org/drawingml/2006/table">
            <a:tbl>
              <a:tblPr firstRow="1" bandRow="1">
                <a:tableStyleId>{5940675A-B579-460E-94D1-54222C63F5DA}</a:tableStyleId>
              </a:tblPr>
              <a:tblGrid>
                <a:gridCol w="3233057">
                  <a:extLst>
                    <a:ext uri="{9D8B030D-6E8A-4147-A177-3AD203B41FA5}">
                      <a16:colId xmlns:a16="http://schemas.microsoft.com/office/drawing/2014/main" val="864632530"/>
                    </a:ext>
                  </a:extLst>
                </a:gridCol>
                <a:gridCol w="1556657">
                  <a:extLst>
                    <a:ext uri="{9D8B030D-6E8A-4147-A177-3AD203B41FA5}">
                      <a16:colId xmlns:a16="http://schemas.microsoft.com/office/drawing/2014/main" val="3236517445"/>
                    </a:ext>
                  </a:extLst>
                </a:gridCol>
                <a:gridCol w="1676400">
                  <a:extLst>
                    <a:ext uri="{9D8B030D-6E8A-4147-A177-3AD203B41FA5}">
                      <a16:colId xmlns:a16="http://schemas.microsoft.com/office/drawing/2014/main" val="2170208555"/>
                    </a:ext>
                  </a:extLst>
                </a:gridCol>
                <a:gridCol w="1611086">
                  <a:extLst>
                    <a:ext uri="{9D8B030D-6E8A-4147-A177-3AD203B41FA5}">
                      <a16:colId xmlns:a16="http://schemas.microsoft.com/office/drawing/2014/main" val="846914708"/>
                    </a:ext>
                  </a:extLst>
                </a:gridCol>
                <a:gridCol w="1491343">
                  <a:extLst>
                    <a:ext uri="{9D8B030D-6E8A-4147-A177-3AD203B41FA5}">
                      <a16:colId xmlns:a16="http://schemas.microsoft.com/office/drawing/2014/main" val="3300679853"/>
                    </a:ext>
                  </a:extLst>
                </a:gridCol>
              </a:tblGrid>
              <a:tr h="335009">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Sub-system / Academic Year</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2003-2004</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2013-2014</a:t>
                      </a:r>
                    </a:p>
                  </a:txBody>
                  <a:tcPr/>
                </a:tc>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500" dirty="0">
                          <a:latin typeface="Tahoma" panose="020B0604030504040204" pitchFamily="34" charset="0"/>
                          <a:ea typeface="Tahoma" panose="020B0604030504040204" pitchFamily="34" charset="0"/>
                          <a:cs typeface="Tahoma" panose="020B0604030504040204" pitchFamily="34" charset="0"/>
                        </a:rPr>
                        <a:t>2015-2016</a:t>
                      </a:r>
                    </a:p>
                    <a:p>
                      <a:endParaRPr lang="en-US" sz="15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2017-2018</a:t>
                      </a:r>
                    </a:p>
                  </a:txBody>
                  <a:tcPr/>
                </a:tc>
                <a:extLst>
                  <a:ext uri="{0D108BD9-81ED-4DB2-BD59-A6C34878D82A}">
                    <a16:rowId xmlns:a16="http://schemas.microsoft.com/office/drawing/2014/main" val="3375439259"/>
                  </a:ext>
                </a:extLst>
              </a:tr>
              <a:tr h="370840">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English Primary</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22%</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22%</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22%</a:t>
                      </a:r>
                    </a:p>
                  </a:txBody>
                  <a:tcPr/>
                </a:tc>
                <a:tc>
                  <a:txBody>
                    <a:bodyPr/>
                    <a:lstStyle/>
                    <a:p>
                      <a:r>
                        <a:rPr lang="en-US" sz="1500" dirty="0">
                          <a:solidFill>
                            <a:srgbClr val="FF0000"/>
                          </a:solidFill>
                          <a:latin typeface="Tahoma" panose="020B0604030504040204" pitchFamily="34" charset="0"/>
                          <a:ea typeface="Tahoma" panose="020B0604030504040204" pitchFamily="34" charset="0"/>
                          <a:cs typeface="Tahoma" panose="020B0604030504040204" pitchFamily="34" charset="0"/>
                        </a:rPr>
                        <a:t>18%</a:t>
                      </a:r>
                    </a:p>
                  </a:txBody>
                  <a:tcPr/>
                </a:tc>
                <a:extLst>
                  <a:ext uri="{0D108BD9-81ED-4DB2-BD59-A6C34878D82A}">
                    <a16:rowId xmlns:a16="http://schemas.microsoft.com/office/drawing/2014/main" val="118965268"/>
                  </a:ext>
                </a:extLst>
              </a:tr>
              <a:tr h="370840">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French Primary</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78%</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78%</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78%</a:t>
                      </a:r>
                    </a:p>
                  </a:txBody>
                  <a:tcPr/>
                </a:tc>
                <a:tc>
                  <a:txBody>
                    <a:bodyPr/>
                    <a:lstStyle/>
                    <a:p>
                      <a:r>
                        <a:rPr lang="en-US" sz="1500" dirty="0">
                          <a:solidFill>
                            <a:srgbClr val="FF0000"/>
                          </a:solidFill>
                          <a:latin typeface="Tahoma" panose="020B0604030504040204" pitchFamily="34" charset="0"/>
                          <a:ea typeface="Tahoma" panose="020B0604030504040204" pitchFamily="34" charset="0"/>
                          <a:cs typeface="Tahoma" panose="020B0604030504040204" pitchFamily="34" charset="0"/>
                        </a:rPr>
                        <a:t>82%</a:t>
                      </a:r>
                    </a:p>
                  </a:txBody>
                  <a:tcPr/>
                </a:tc>
                <a:extLst>
                  <a:ext uri="{0D108BD9-81ED-4DB2-BD59-A6C34878D82A}">
                    <a16:rowId xmlns:a16="http://schemas.microsoft.com/office/drawing/2014/main" val="608936340"/>
                  </a:ext>
                </a:extLst>
              </a:tr>
            </a:tbl>
          </a:graphicData>
        </a:graphic>
      </p:graphicFrame>
    </p:spTree>
    <p:extLst>
      <p:ext uri="{BB962C8B-B14F-4D97-AF65-F5344CB8AC3E}">
        <p14:creationId xmlns:p14="http://schemas.microsoft.com/office/powerpoint/2010/main" val="317155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FE6E-C4D6-437A-99F7-C7911F959329}"/>
              </a:ext>
            </a:extLst>
          </p:cNvPr>
          <p:cNvSpPr>
            <a:spLocks noGrp="1"/>
          </p:cNvSpPr>
          <p:nvPr>
            <p:ph type="title"/>
          </p:nvPr>
        </p:nvSpPr>
        <p:spPr>
          <a:xfrm>
            <a:off x="838202" y="429549"/>
            <a:ext cx="10515600" cy="502976"/>
          </a:xfrm>
        </p:spPr>
        <p:txBody>
          <a:bodyPr>
            <a:normAutofit/>
          </a:bodyPr>
          <a:lstStyle/>
          <a:p>
            <a:pPr algn="ctr"/>
            <a:r>
              <a:rPr lang="en-US" sz="2201" dirty="0">
                <a:latin typeface="Tahoma" panose="020B0604030504040204" pitchFamily="34" charset="0"/>
                <a:ea typeface="Tahoma" panose="020B0604030504040204" pitchFamily="34" charset="0"/>
                <a:cs typeface="Tahoma" panose="020B0604030504040204" pitchFamily="34" charset="0"/>
              </a:rPr>
              <a:t>Background: conflict vulnerability of officially multilingual States</a:t>
            </a:r>
            <a:endParaRPr lang="en-US" sz="2201" dirty="0"/>
          </a:p>
        </p:txBody>
      </p:sp>
      <p:sp>
        <p:nvSpPr>
          <p:cNvPr id="3" name="Content Placeholder 2">
            <a:extLst>
              <a:ext uri="{FF2B5EF4-FFF2-40B4-BE49-F238E27FC236}">
                <a16:creationId xmlns:a16="http://schemas.microsoft.com/office/drawing/2014/main" id="{BD83F17C-84CC-487B-BC5B-161458E7407A}"/>
              </a:ext>
            </a:extLst>
          </p:cNvPr>
          <p:cNvSpPr>
            <a:spLocks noGrp="1"/>
          </p:cNvSpPr>
          <p:nvPr>
            <p:ph idx="1"/>
          </p:nvPr>
        </p:nvSpPr>
        <p:spPr>
          <a:xfrm>
            <a:off x="838202" y="1443681"/>
            <a:ext cx="10515600" cy="4984772"/>
          </a:xfrm>
        </p:spPr>
        <p:txBody>
          <a:bodyPr>
            <a:normAutofit/>
          </a:bodyPr>
          <a:lstStyle/>
          <a:p>
            <a:pPr algn="just"/>
            <a:r>
              <a:rPr lang="en-US" sz="1801" dirty="0">
                <a:latin typeface="Tahoma" panose="020B0604030504040204" pitchFamily="34" charset="0"/>
                <a:ea typeface="Tahoma" panose="020B0604030504040204" pitchFamily="34" charset="0"/>
                <a:cs typeface="Tahoma" panose="020B0604030504040204" pitchFamily="34" charset="0"/>
              </a:rPr>
              <a:t>DPs have a key role in assisting such States to craft policies which “accommodate” and provide equal opportunities to users of both/all official language, as a core conflict mitigation, management, and prevention of recurrence strategy.</a:t>
            </a:r>
          </a:p>
          <a:p>
            <a:pPr algn="just"/>
            <a:endParaRPr lang="en-US" sz="1801" dirty="0">
              <a:latin typeface="Tahoma" panose="020B0604030504040204" pitchFamily="34" charset="0"/>
              <a:ea typeface="Tahoma" panose="020B0604030504040204" pitchFamily="34" charset="0"/>
              <a:cs typeface="Tahoma" panose="020B0604030504040204" pitchFamily="34" charset="0"/>
            </a:endParaRPr>
          </a:p>
          <a:p>
            <a:pPr algn="just"/>
            <a:r>
              <a:rPr lang="en-US" sz="1801" dirty="0">
                <a:latin typeface="Tahoma" panose="020B0604030504040204" pitchFamily="34" charset="0"/>
                <a:ea typeface="Tahoma" panose="020B0604030504040204" pitchFamily="34" charset="0"/>
                <a:cs typeface="Tahoma" panose="020B0604030504040204" pitchFamily="34" charset="0"/>
              </a:rPr>
              <a:t>When DPs are sensitive to such official language (OL) diversity, while working in specific sectors such as Education Sector support, Justice Sector Support, Devolution and Subnational Governance, and State Language policies, they are making a critical investment in conflict prevention in the country.</a:t>
            </a:r>
          </a:p>
          <a:p>
            <a:pPr algn="just"/>
            <a:endParaRPr lang="en-US" sz="1801" dirty="0">
              <a:latin typeface="Tahoma" panose="020B0604030504040204" pitchFamily="34" charset="0"/>
              <a:ea typeface="Tahoma" panose="020B0604030504040204" pitchFamily="34" charset="0"/>
              <a:cs typeface="Tahoma" panose="020B0604030504040204" pitchFamily="34" charset="0"/>
            </a:endParaRPr>
          </a:p>
          <a:p>
            <a:pPr algn="just"/>
            <a:r>
              <a:rPr lang="en-US" sz="1801" dirty="0">
                <a:latin typeface="Tahoma" panose="020B0604030504040204" pitchFamily="34" charset="0"/>
                <a:ea typeface="Tahoma" panose="020B0604030504040204" pitchFamily="34" charset="0"/>
                <a:cs typeface="Tahoma" panose="020B0604030504040204" pitchFamily="34" charset="0"/>
              </a:rPr>
              <a:t>Important in policy dialogue with GoC to remind that Cameroon is not the only country facing these dynamics around multilingualism and conflict (and it has to manage them with a developing country’s resources). Other countries’ comparative experiences have yielded entire domains of technical expertise, which GoC with support from DPs can avail itself of, and deploy in the conflict-prone sectors :  </a:t>
            </a:r>
          </a:p>
        </p:txBody>
      </p:sp>
    </p:spTree>
    <p:extLst>
      <p:ext uri="{BB962C8B-B14F-4D97-AF65-F5344CB8AC3E}">
        <p14:creationId xmlns:p14="http://schemas.microsoft.com/office/powerpoint/2010/main" val="3530372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142647"/>
            <a:ext cx="10515600" cy="536575"/>
          </a:xfrm>
        </p:spPr>
        <p:txBody>
          <a:bodyPr>
            <a:normAutofit fontScale="90000"/>
          </a:bodyPr>
          <a:lstStyle/>
          <a:p>
            <a:pPr algn="ctr"/>
            <a:r>
              <a:rPr lang="en-US" sz="1900" dirty="0">
                <a:latin typeface="Tahoma" panose="020B0604030504040204" pitchFamily="34" charset="0"/>
                <a:ea typeface="Tahoma" panose="020B0604030504040204" pitchFamily="34" charset="0"/>
                <a:cs typeface="Tahoma" panose="020B0604030504040204" pitchFamily="34" charset="0"/>
              </a:rPr>
              <a:t>Long range demographic trends in English/French sub-system enrolment : </a:t>
            </a:r>
            <a:r>
              <a:rPr lang="en-US" sz="1900" dirty="0">
                <a:solidFill>
                  <a:srgbClr val="0000FF"/>
                </a:solidFill>
                <a:latin typeface="Tahoma" panose="020B0604030504040204" pitchFamily="34" charset="0"/>
                <a:ea typeface="Tahoma" panose="020B0604030504040204" pitchFamily="34" charset="0"/>
                <a:cs typeface="Tahoma" panose="020B0604030504040204" pitchFamily="34" charset="0"/>
              </a:rPr>
              <a:t>SECONDARY (Grammar)</a:t>
            </a:r>
            <a:endParaRPr lang="en-US" sz="1900"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a:extLst>
              <a:ext uri="{FF2B5EF4-FFF2-40B4-BE49-F238E27FC236}">
                <a16:creationId xmlns:a16="http://schemas.microsoft.com/office/drawing/2014/main" id="{CC91C0E9-29C0-4532-8C71-3B97247A5107}"/>
              </a:ext>
            </a:extLst>
          </p:cNvPr>
          <p:cNvSpPr>
            <a:spLocks noGrp="1"/>
          </p:cNvSpPr>
          <p:nvPr>
            <p:ph idx="1"/>
          </p:nvPr>
        </p:nvSpPr>
        <p:spPr>
          <a:xfrm>
            <a:off x="838199" y="3415529"/>
            <a:ext cx="10929257" cy="2996157"/>
          </a:xfrm>
        </p:spPr>
        <p:txBody>
          <a:bodyPr>
            <a:normAutofit fontScale="70000" lnSpcReduction="20000"/>
          </a:bodyPr>
          <a:lstStyle/>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spcBef>
                <a:spcPts val="0"/>
              </a:spcBef>
              <a:buNone/>
            </a:pPr>
            <a:r>
              <a:rPr lang="en-US" sz="2100" dirty="0">
                <a:latin typeface="Tahoma" panose="020B0604030504040204" pitchFamily="34" charset="0"/>
                <a:ea typeface="Tahoma" panose="020B0604030504040204" pitchFamily="34" charset="0"/>
                <a:cs typeface="Tahoma" panose="020B0604030504040204" pitchFamily="34" charset="0"/>
              </a:rPr>
              <a:t>NOTES</a:t>
            </a:r>
          </a:p>
          <a:p>
            <a:pPr marL="0" indent="0" algn="ctr">
              <a:lnSpc>
                <a:spcPct val="120000"/>
              </a:lnSpc>
              <a:spcBef>
                <a:spcPts val="0"/>
              </a:spcBef>
              <a:buNone/>
            </a:pPr>
            <a:endParaRPr lang="en-US" sz="2100"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pPr>
            <a:r>
              <a:rPr lang="en-US" sz="2100" dirty="0">
                <a:latin typeface="Tahoma" panose="020B0604030504040204" pitchFamily="34" charset="0"/>
                <a:ea typeface="Tahoma" panose="020B0604030504040204" pitchFamily="34" charset="0"/>
                <a:cs typeface="Tahoma" panose="020B0604030504040204" pitchFamily="34" charset="0"/>
              </a:rPr>
              <a:t>Over the 25-year period, an </a:t>
            </a:r>
            <a:r>
              <a:rPr lang="en-US" sz="2100" dirty="0">
                <a:solidFill>
                  <a:srgbClr val="0000FF"/>
                </a:solidFill>
                <a:latin typeface="Tahoma" panose="020B0604030504040204" pitchFamily="34" charset="0"/>
                <a:ea typeface="Tahoma" panose="020B0604030504040204" pitchFamily="34" charset="0"/>
                <a:cs typeface="Tahoma" panose="020B0604030504040204" pitchFamily="34" charset="0"/>
              </a:rPr>
              <a:t>8.5 % points </a:t>
            </a:r>
            <a:r>
              <a:rPr lang="en-US" sz="2100" dirty="0">
                <a:latin typeface="Tahoma" panose="020B0604030504040204" pitchFamily="34" charset="0"/>
                <a:ea typeface="Tahoma" panose="020B0604030504040204" pitchFamily="34" charset="0"/>
                <a:cs typeface="Tahoma" panose="020B0604030504040204" pitchFamily="34" charset="0"/>
              </a:rPr>
              <a:t>gain by the English secondary sub-system over its French counterpart. In 2014-2015 academic year numbers, that net gain equals </a:t>
            </a:r>
            <a:r>
              <a:rPr lang="en-US" sz="2100" dirty="0">
                <a:solidFill>
                  <a:srgbClr val="0000FF"/>
                </a:solidFill>
                <a:latin typeface="Tahoma" panose="020B0604030504040204" pitchFamily="34" charset="0"/>
                <a:ea typeface="Tahoma" panose="020B0604030504040204" pitchFamily="34" charset="0"/>
                <a:cs typeface="Tahoma" panose="020B0604030504040204" pitchFamily="34" charset="0"/>
              </a:rPr>
              <a:t>140,085</a:t>
            </a:r>
            <a:r>
              <a:rPr lang="en-US" sz="2100" dirty="0">
                <a:latin typeface="Tahoma" panose="020B0604030504040204" pitchFamily="34" charset="0"/>
                <a:ea typeface="Tahoma" panose="020B0604030504040204" pitchFamily="34" charset="0"/>
                <a:cs typeface="Tahoma" panose="020B0604030504040204" pitchFamily="34" charset="0"/>
              </a:rPr>
              <a:t> students. This amounts to </a:t>
            </a:r>
            <a:r>
              <a:rPr lang="en-US" sz="2100" dirty="0">
                <a:solidFill>
                  <a:srgbClr val="0000FF"/>
                </a:solidFill>
                <a:latin typeface="Tahoma" panose="020B0604030504040204" pitchFamily="34" charset="0"/>
                <a:ea typeface="Tahoma" panose="020B0604030504040204" pitchFamily="34" charset="0"/>
                <a:cs typeface="Tahoma" panose="020B0604030504040204" pitchFamily="34" charset="0"/>
              </a:rPr>
              <a:t>one-third</a:t>
            </a:r>
            <a:r>
              <a:rPr lang="en-US" sz="2100" dirty="0">
                <a:latin typeface="Tahoma" panose="020B0604030504040204" pitchFamily="34" charset="0"/>
                <a:ea typeface="Tahoma" panose="020B0604030504040204" pitchFamily="34" charset="0"/>
                <a:cs typeface="Tahoma" panose="020B0604030504040204" pitchFamily="34" charset="0"/>
              </a:rPr>
              <a:t> of all students in Anglophone secondary. That’s the number of “new” unplanned English language-of-instruction learners in secondary. </a:t>
            </a:r>
          </a:p>
          <a:p>
            <a:pPr>
              <a:lnSpc>
                <a:spcPct val="120000"/>
              </a:lnSpc>
              <a:spcBef>
                <a:spcPts val="0"/>
              </a:spcBef>
            </a:pPr>
            <a:endParaRPr lang="en-US" sz="2100"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pPr>
            <a:r>
              <a:rPr lang="en-US" sz="2100" dirty="0">
                <a:latin typeface="Tahoma" panose="020B0604030504040204" pitchFamily="34" charset="0"/>
                <a:ea typeface="Tahoma" panose="020B0604030504040204" pitchFamily="34" charset="0"/>
                <a:cs typeface="Tahoma" panose="020B0604030504040204" pitchFamily="34" charset="0"/>
              </a:rPr>
              <a:t>If </a:t>
            </a:r>
            <a:r>
              <a:rPr lang="en-US" sz="2100" b="1" dirty="0">
                <a:latin typeface="Tahoma" panose="020B0604030504040204" pitchFamily="34" charset="0"/>
                <a:ea typeface="Tahoma" panose="020B0604030504040204" pitchFamily="34" charset="0"/>
                <a:cs typeface="Tahoma" panose="020B0604030504040204" pitchFamily="34" charset="0"/>
              </a:rPr>
              <a:t>only a further 10%</a:t>
            </a:r>
            <a:r>
              <a:rPr lang="en-US" sz="2100" dirty="0">
                <a:latin typeface="Tahoma" panose="020B0604030504040204" pitchFamily="34" charset="0"/>
                <a:ea typeface="Tahoma" panose="020B0604030504040204" pitchFamily="34" charset="0"/>
                <a:cs typeface="Tahoma" panose="020B0604030504040204" pitchFamily="34" charset="0"/>
              </a:rPr>
              <a:t> of existing French sub-system students (</a:t>
            </a:r>
            <a:r>
              <a:rPr lang="en-US" sz="2100" dirty="0">
                <a:solidFill>
                  <a:srgbClr val="0000FF"/>
                </a:solidFill>
                <a:latin typeface="Tahoma" panose="020B0604030504040204" pitchFamily="34" charset="0"/>
                <a:ea typeface="Tahoma" panose="020B0604030504040204" pitchFamily="34" charset="0"/>
                <a:cs typeface="Tahoma" panose="020B0604030504040204" pitchFamily="34" charset="0"/>
              </a:rPr>
              <a:t>122,632 students</a:t>
            </a:r>
            <a:r>
              <a:rPr lang="en-US" sz="2100" dirty="0">
                <a:latin typeface="Tahoma" panose="020B0604030504040204" pitchFamily="34" charset="0"/>
                <a:ea typeface="Tahoma" panose="020B0604030504040204" pitchFamily="34" charset="0"/>
                <a:cs typeface="Tahoma" panose="020B0604030504040204" pitchFamily="34" charset="0"/>
              </a:rPr>
              <a:t>) shifted language of instruction to the English sub-system, that “net gain” amount, i.e., additional, unplanned learners seeking English secondary education would rise to </a:t>
            </a:r>
            <a:r>
              <a:rPr lang="en-US" sz="2100" dirty="0">
                <a:solidFill>
                  <a:srgbClr val="0000FF"/>
                </a:solidFill>
                <a:latin typeface="Tahoma" panose="020B0604030504040204" pitchFamily="34" charset="0"/>
                <a:ea typeface="Tahoma" panose="020B0604030504040204" pitchFamily="34" charset="0"/>
                <a:cs typeface="Tahoma" panose="020B0604030504040204" pitchFamily="34" charset="0"/>
              </a:rPr>
              <a:t>262,717</a:t>
            </a:r>
            <a:r>
              <a:rPr lang="en-US" sz="2100" dirty="0">
                <a:latin typeface="Tahoma" panose="020B0604030504040204" pitchFamily="34" charset="0"/>
                <a:ea typeface="Tahoma" panose="020B0604030504040204" pitchFamily="34" charset="0"/>
                <a:cs typeface="Tahoma" panose="020B0604030504040204" pitchFamily="34" charset="0"/>
              </a:rPr>
              <a:t> students, and they would constitute </a:t>
            </a:r>
            <a:r>
              <a:rPr lang="en-US" sz="2100" dirty="0">
                <a:solidFill>
                  <a:srgbClr val="FF0000"/>
                </a:solidFill>
                <a:latin typeface="Tahoma" panose="020B0604030504040204" pitchFamily="34" charset="0"/>
                <a:ea typeface="Tahoma" panose="020B0604030504040204" pitchFamily="34" charset="0"/>
                <a:cs typeface="Tahoma" panose="020B0604030504040204" pitchFamily="34" charset="0"/>
              </a:rPr>
              <a:t>one-half </a:t>
            </a:r>
            <a:r>
              <a:rPr lang="en-US" sz="2100" dirty="0">
                <a:latin typeface="Tahoma" panose="020B0604030504040204" pitchFamily="34" charset="0"/>
                <a:ea typeface="Tahoma" panose="020B0604030504040204" pitchFamily="34" charset="0"/>
                <a:cs typeface="Tahoma" panose="020B0604030504040204" pitchFamily="34" charset="0"/>
              </a:rPr>
              <a:t>of the entire English subsystem (262,717/544,371 = </a:t>
            </a:r>
            <a:r>
              <a:rPr lang="en-US" sz="2100" dirty="0">
                <a:solidFill>
                  <a:srgbClr val="FF0000"/>
                </a:solidFill>
                <a:latin typeface="Tahoma" panose="020B0604030504040204" pitchFamily="34" charset="0"/>
                <a:ea typeface="Tahoma" panose="020B0604030504040204" pitchFamily="34" charset="0"/>
                <a:cs typeface="Tahoma" panose="020B0604030504040204" pitchFamily="34" charset="0"/>
              </a:rPr>
              <a:t>48.2%</a:t>
            </a:r>
            <a:r>
              <a:rPr lang="en-US" sz="2100" dirty="0">
                <a:latin typeface="Tahoma" panose="020B0604030504040204" pitchFamily="34" charset="0"/>
                <a:ea typeface="Tahoma" panose="020B0604030504040204" pitchFamily="34" charset="0"/>
                <a:cs typeface="Tahoma" panose="020B0604030504040204" pitchFamily="34" charset="0"/>
              </a:rPr>
              <a:t>). </a:t>
            </a:r>
          </a:p>
          <a:p>
            <a:pPr>
              <a:lnSpc>
                <a:spcPct val="120000"/>
              </a:lnSpc>
              <a:spcBef>
                <a:spcPts val="0"/>
              </a:spcBef>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700" dirty="0">
                <a:latin typeface="Tahoma" panose="020B0604030504040204" pitchFamily="34" charset="0"/>
                <a:ea typeface="Tahoma" panose="020B0604030504040204" pitchFamily="34" charset="0"/>
                <a:cs typeface="Tahoma" panose="020B0604030504040204" pitchFamily="34" charset="0"/>
              </a:rPr>
              <a:t>Sources : MINEDUC/MINEDUB Analyses of School Map Data</a:t>
            </a:r>
          </a:p>
        </p:txBody>
      </p:sp>
      <p:graphicFrame>
        <p:nvGraphicFramePr>
          <p:cNvPr id="7" name="Table 4">
            <a:extLst>
              <a:ext uri="{FF2B5EF4-FFF2-40B4-BE49-F238E27FC236}">
                <a16:creationId xmlns:a16="http://schemas.microsoft.com/office/drawing/2014/main" id="{AC2546F1-EAEC-4A57-94A9-49DC3421756E}"/>
              </a:ext>
            </a:extLst>
          </p:cNvPr>
          <p:cNvGraphicFramePr>
            <a:graphicFrameLocks/>
          </p:cNvGraphicFramePr>
          <p:nvPr>
            <p:extLst>
              <p:ext uri="{D42A27DB-BD31-4B8C-83A1-F6EECF244321}">
                <p14:modId xmlns:p14="http://schemas.microsoft.com/office/powerpoint/2010/main" val="3069377375"/>
              </p:ext>
            </p:extLst>
          </p:nvPr>
        </p:nvGraphicFramePr>
        <p:xfrm>
          <a:off x="838200" y="947510"/>
          <a:ext cx="10515600" cy="1061720"/>
        </p:xfrm>
        <a:graphic>
          <a:graphicData uri="http://schemas.openxmlformats.org/drawingml/2006/table">
            <a:tbl>
              <a:tblPr firstRow="1" bandRow="1">
                <a:tableStyleId>{5940675A-B579-460E-94D1-54222C63F5DA}</a:tableStyleId>
              </a:tblPr>
              <a:tblGrid>
                <a:gridCol w="3516086">
                  <a:extLst>
                    <a:ext uri="{9D8B030D-6E8A-4147-A177-3AD203B41FA5}">
                      <a16:colId xmlns:a16="http://schemas.microsoft.com/office/drawing/2014/main" val="4167570102"/>
                    </a:ext>
                  </a:extLst>
                </a:gridCol>
                <a:gridCol w="1883228">
                  <a:extLst>
                    <a:ext uri="{9D8B030D-6E8A-4147-A177-3AD203B41FA5}">
                      <a16:colId xmlns:a16="http://schemas.microsoft.com/office/drawing/2014/main" val="65390328"/>
                    </a:ext>
                  </a:extLst>
                </a:gridCol>
                <a:gridCol w="1752600">
                  <a:extLst>
                    <a:ext uri="{9D8B030D-6E8A-4147-A177-3AD203B41FA5}">
                      <a16:colId xmlns:a16="http://schemas.microsoft.com/office/drawing/2014/main" val="1893672165"/>
                    </a:ext>
                  </a:extLst>
                </a:gridCol>
                <a:gridCol w="1600200">
                  <a:extLst>
                    <a:ext uri="{9D8B030D-6E8A-4147-A177-3AD203B41FA5}">
                      <a16:colId xmlns:a16="http://schemas.microsoft.com/office/drawing/2014/main" val="3920496823"/>
                    </a:ext>
                  </a:extLst>
                </a:gridCol>
                <a:gridCol w="1763486">
                  <a:extLst>
                    <a:ext uri="{9D8B030D-6E8A-4147-A177-3AD203B41FA5}">
                      <a16:colId xmlns:a16="http://schemas.microsoft.com/office/drawing/2014/main" val="1893324035"/>
                    </a:ext>
                  </a:extLst>
                </a:gridCol>
              </a:tblGrid>
              <a:tr h="0">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Sub-system / Academic Year</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1990-1991</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2009-2010</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2013-2014</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2014-2015</a:t>
                      </a:r>
                    </a:p>
                  </a:txBody>
                  <a:tcPr/>
                </a:tc>
                <a:extLst>
                  <a:ext uri="{0D108BD9-81ED-4DB2-BD59-A6C34878D82A}">
                    <a16:rowId xmlns:a16="http://schemas.microsoft.com/office/drawing/2014/main" val="978205652"/>
                  </a:ext>
                </a:extLst>
              </a:tr>
              <a:tr h="370840">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English Secondary</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17%</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23.28%</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25.2%</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25.59%</a:t>
                      </a:r>
                    </a:p>
                  </a:txBody>
                  <a:tcPr/>
                </a:tc>
                <a:extLst>
                  <a:ext uri="{0D108BD9-81ED-4DB2-BD59-A6C34878D82A}">
                    <a16:rowId xmlns:a16="http://schemas.microsoft.com/office/drawing/2014/main" val="2046408083"/>
                  </a:ext>
                </a:extLst>
              </a:tr>
              <a:tr h="370840">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French Secondary</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83%</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76.72%</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74.8%</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74.41%</a:t>
                      </a:r>
                    </a:p>
                  </a:txBody>
                  <a:tcPr/>
                </a:tc>
                <a:extLst>
                  <a:ext uri="{0D108BD9-81ED-4DB2-BD59-A6C34878D82A}">
                    <a16:rowId xmlns:a16="http://schemas.microsoft.com/office/drawing/2014/main" val="2445248206"/>
                  </a:ext>
                </a:extLst>
              </a:tr>
            </a:tbl>
          </a:graphicData>
        </a:graphic>
      </p:graphicFrame>
      <p:graphicFrame>
        <p:nvGraphicFramePr>
          <p:cNvPr id="8" name="Table 8">
            <a:extLst>
              <a:ext uri="{FF2B5EF4-FFF2-40B4-BE49-F238E27FC236}">
                <a16:creationId xmlns:a16="http://schemas.microsoft.com/office/drawing/2014/main" id="{7BF0DC1E-86DF-42A5-8BF1-49446EDA1735}"/>
              </a:ext>
            </a:extLst>
          </p:cNvPr>
          <p:cNvGraphicFramePr>
            <a:graphicFrameLocks noGrp="1"/>
          </p:cNvGraphicFramePr>
          <p:nvPr>
            <p:extLst>
              <p:ext uri="{D42A27DB-BD31-4B8C-83A1-F6EECF244321}">
                <p14:modId xmlns:p14="http://schemas.microsoft.com/office/powerpoint/2010/main" val="1949076556"/>
              </p:ext>
            </p:extLst>
          </p:nvPr>
        </p:nvGraphicFramePr>
        <p:xfrm>
          <a:off x="2032000" y="2176008"/>
          <a:ext cx="8128000" cy="123952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449758325"/>
                    </a:ext>
                  </a:extLst>
                </a:gridCol>
                <a:gridCol w="2383972">
                  <a:extLst>
                    <a:ext uri="{9D8B030D-6E8A-4147-A177-3AD203B41FA5}">
                      <a16:colId xmlns:a16="http://schemas.microsoft.com/office/drawing/2014/main" val="4142108949"/>
                    </a:ext>
                  </a:extLst>
                </a:gridCol>
                <a:gridCol w="1752600">
                  <a:extLst>
                    <a:ext uri="{9D8B030D-6E8A-4147-A177-3AD203B41FA5}">
                      <a16:colId xmlns:a16="http://schemas.microsoft.com/office/drawing/2014/main" val="233931993"/>
                    </a:ext>
                  </a:extLst>
                </a:gridCol>
                <a:gridCol w="2365828">
                  <a:extLst>
                    <a:ext uri="{9D8B030D-6E8A-4147-A177-3AD203B41FA5}">
                      <a16:colId xmlns:a16="http://schemas.microsoft.com/office/drawing/2014/main" val="1797950796"/>
                    </a:ext>
                  </a:extLst>
                </a:gridCol>
              </a:tblGrid>
              <a:tr h="185420">
                <a:tc gridSpan="4">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Secondary Enrolment – Academic Year 2014-2015 (number of students)</a:t>
                      </a: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355380152"/>
                  </a:ext>
                </a:extLst>
              </a:tr>
              <a:tr h="185420">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Total</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French 2ndary</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English 2ndary</a:t>
                      </a:r>
                    </a:p>
                  </a:txBody>
                  <a:tcPr/>
                </a:tc>
                <a:tc>
                  <a:txBody>
                    <a:bodyPr/>
                    <a:lstStyle/>
                    <a:p>
                      <a:r>
                        <a:rPr lang="en-US" sz="1500" dirty="0">
                          <a:solidFill>
                            <a:srgbClr val="0000FF"/>
                          </a:solidFill>
                          <a:latin typeface="Tahoma" panose="020B0604030504040204" pitchFamily="34" charset="0"/>
                          <a:ea typeface="Tahoma" panose="020B0604030504040204" pitchFamily="34" charset="0"/>
                          <a:cs typeface="Tahoma" panose="020B0604030504040204" pitchFamily="34" charset="0"/>
                        </a:rPr>
                        <a:t>8.5 % </a:t>
                      </a:r>
                      <a:r>
                        <a:rPr lang="en-US" sz="1500" dirty="0">
                          <a:latin typeface="Tahoma" panose="020B0604030504040204" pitchFamily="34" charset="0"/>
                          <a:ea typeface="Tahoma" panose="020B0604030504040204" pitchFamily="34" charset="0"/>
                          <a:cs typeface="Tahoma" panose="020B0604030504040204" pitchFamily="34" charset="0"/>
                        </a:rPr>
                        <a:t>English 2ndary Net Gain</a:t>
                      </a:r>
                    </a:p>
                  </a:txBody>
                  <a:tcPr/>
                </a:tc>
                <a:extLst>
                  <a:ext uri="{0D108BD9-81ED-4DB2-BD59-A6C34878D82A}">
                    <a16:rowId xmlns:a16="http://schemas.microsoft.com/office/drawing/2014/main" val="2490761173"/>
                  </a:ext>
                </a:extLst>
              </a:tr>
              <a:tr h="370840">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1,648,060</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1,226,321</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421,739</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140,085</a:t>
                      </a:r>
                    </a:p>
                  </a:txBody>
                  <a:tcPr/>
                </a:tc>
                <a:extLst>
                  <a:ext uri="{0D108BD9-81ED-4DB2-BD59-A6C34878D82A}">
                    <a16:rowId xmlns:a16="http://schemas.microsoft.com/office/drawing/2014/main" val="1449319978"/>
                  </a:ext>
                </a:extLst>
              </a:tr>
            </a:tbl>
          </a:graphicData>
        </a:graphic>
      </p:graphicFrame>
      <p:cxnSp>
        <p:nvCxnSpPr>
          <p:cNvPr id="20" name="Straight Connector 19">
            <a:extLst>
              <a:ext uri="{FF2B5EF4-FFF2-40B4-BE49-F238E27FC236}">
                <a16:creationId xmlns:a16="http://schemas.microsoft.com/office/drawing/2014/main" id="{34384D08-AA49-4CA0-BE54-18E05803BF16}"/>
              </a:ext>
            </a:extLst>
          </p:cNvPr>
          <p:cNvCxnSpPr/>
          <p:nvPr/>
        </p:nvCxnSpPr>
        <p:spPr>
          <a:xfrm flipV="1">
            <a:off x="5568043" y="672603"/>
            <a:ext cx="2688772" cy="77288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CFAA12B-B8FD-43FB-AA31-A360F03BDCA1}"/>
              </a:ext>
            </a:extLst>
          </p:cNvPr>
          <p:cNvCxnSpPr/>
          <p:nvPr/>
        </p:nvCxnSpPr>
        <p:spPr>
          <a:xfrm>
            <a:off x="8256815" y="672603"/>
            <a:ext cx="1872343" cy="68579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942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536575"/>
          </a:xfrm>
        </p:spPr>
        <p:txBody>
          <a:bodyPr>
            <a:normAutofit fontScale="90000"/>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Conclusion – Recommendation : Need for Language-in-Education,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Language-of-instruction planning, demand forecasting, and supply provisioning</a:t>
            </a:r>
          </a:p>
        </p:txBody>
      </p:sp>
      <p:sp>
        <p:nvSpPr>
          <p:cNvPr id="3" name="Content Placeholder 2">
            <a:extLst>
              <a:ext uri="{FF2B5EF4-FFF2-40B4-BE49-F238E27FC236}">
                <a16:creationId xmlns:a16="http://schemas.microsoft.com/office/drawing/2014/main" id="{9F8E5DF6-72F6-462D-8338-DFD9DD39670E}"/>
              </a:ext>
            </a:extLst>
          </p:cNvPr>
          <p:cNvSpPr>
            <a:spLocks noGrp="1"/>
          </p:cNvSpPr>
          <p:nvPr>
            <p:ph idx="1"/>
          </p:nvPr>
        </p:nvSpPr>
        <p:spPr>
          <a:xfrm>
            <a:off x="555173" y="1175658"/>
            <a:ext cx="11440884" cy="5682342"/>
          </a:xfrm>
        </p:spPr>
        <p:txBody>
          <a:bodyPr>
            <a:normAutofit fontScale="62500" lnSpcReduction="20000"/>
          </a:bodyPr>
          <a:lstStyle/>
          <a:p>
            <a:pPr marL="0" indent="0" algn="ctr">
              <a:lnSpc>
                <a:spcPct val="120000"/>
              </a:lnSpc>
              <a:spcBef>
                <a:spcPts val="0"/>
              </a:spcBef>
              <a:buNone/>
            </a:pPr>
            <a:r>
              <a:rPr lang="en-US" sz="2600" dirty="0">
                <a:latin typeface="Tahoma" panose="020B0604030504040204" pitchFamily="34" charset="0"/>
                <a:ea typeface="Tahoma" panose="020B0604030504040204" pitchFamily="34" charset="0"/>
                <a:cs typeface="Tahoma" panose="020B0604030504040204" pitchFamily="34" charset="0"/>
              </a:rPr>
              <a:t>Our Core hypotheses: </a:t>
            </a:r>
          </a:p>
          <a:p>
            <a:pPr marL="0" indent="0">
              <a:lnSpc>
                <a:spcPct val="120000"/>
              </a:lnSpc>
              <a:spcBef>
                <a:spcPts val="0"/>
              </a:spcBef>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0"/>
              </a:spcBef>
            </a:pPr>
            <a:r>
              <a:rPr lang="en-US" sz="2600" dirty="0">
                <a:latin typeface="Tahoma" panose="020B0604030504040204" pitchFamily="34" charset="0"/>
                <a:ea typeface="Tahoma" panose="020B0604030504040204" pitchFamily="34" charset="0"/>
                <a:cs typeface="Tahoma" panose="020B0604030504040204" pitchFamily="34" charset="0"/>
              </a:rPr>
              <a:t>Given historical demographic patterns in wider population, reflected in school sub-system enrolment (</a:t>
            </a:r>
            <a:r>
              <a:rPr lang="en-US" sz="2600" dirty="0">
                <a:solidFill>
                  <a:srgbClr val="0000FF"/>
                </a:solidFill>
                <a:latin typeface="Tahoma" panose="020B0604030504040204" pitchFamily="34" charset="0"/>
                <a:ea typeface="Tahoma" panose="020B0604030504040204" pitchFamily="34" charset="0"/>
                <a:cs typeface="Tahoma" panose="020B0604030504040204" pitchFamily="34" charset="0"/>
              </a:rPr>
              <a:t>around 20% English, 80% French</a:t>
            </a:r>
            <a:r>
              <a:rPr lang="en-US" sz="2600" dirty="0">
                <a:latin typeface="Tahoma" panose="020B0604030504040204" pitchFamily="34" charset="0"/>
                <a:ea typeface="Tahoma" panose="020B0604030504040204" pitchFamily="34" charset="0"/>
                <a:cs typeface="Tahoma" panose="020B0604030504040204" pitchFamily="34" charset="0"/>
              </a:rPr>
              <a:t>), significant shifts and switching between language of instruction systems, especially from the majority (French) to minority (English) system, create important dynamics.</a:t>
            </a:r>
          </a:p>
          <a:p>
            <a:pPr marL="0" indent="0" algn="just">
              <a:lnSpc>
                <a:spcPct val="120000"/>
              </a:lnSpc>
              <a:spcBef>
                <a:spcPts val="0"/>
              </a:spcBef>
              <a:buNone/>
            </a:pPr>
            <a:endParaRPr lang="en-US" sz="26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20000"/>
              </a:lnSpc>
              <a:spcBef>
                <a:spcPts val="0"/>
              </a:spcBef>
              <a:buNone/>
            </a:pP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0"/>
              </a:spcBef>
            </a:pPr>
            <a:r>
              <a:rPr lang="en-US" sz="2600" dirty="0">
                <a:latin typeface="Tahoma" panose="020B0604030504040204" pitchFamily="34" charset="0"/>
                <a:ea typeface="Tahoma" panose="020B0604030504040204" pitchFamily="34" charset="0"/>
                <a:cs typeface="Tahoma" panose="020B0604030504040204" pitchFamily="34" charset="0"/>
              </a:rPr>
              <a:t>At the margins, net </a:t>
            </a:r>
            <a:r>
              <a:rPr lang="en-US" sz="2600" dirty="0">
                <a:solidFill>
                  <a:srgbClr val="0000FF"/>
                </a:solidFill>
                <a:latin typeface="Tahoma" panose="020B0604030504040204" pitchFamily="34" charset="0"/>
                <a:ea typeface="Tahoma" panose="020B0604030504040204" pitchFamily="34" charset="0"/>
                <a:cs typeface="Tahoma" panose="020B0604030504040204" pitchFamily="34" charset="0"/>
              </a:rPr>
              <a:t>gain in demand </a:t>
            </a:r>
            <a:r>
              <a:rPr lang="en-US" sz="2600" dirty="0">
                <a:latin typeface="Tahoma" panose="020B0604030504040204" pitchFamily="34" charset="0"/>
                <a:ea typeface="Tahoma" panose="020B0604030504040204" pitchFamily="34" charset="0"/>
                <a:cs typeface="Tahoma" panose="020B0604030504040204" pitchFamily="34" charset="0"/>
              </a:rPr>
              <a:t>for the English sub-system (8.5% increase observed over 25 years, at expense of French sub-system) creates increased </a:t>
            </a:r>
            <a:r>
              <a:rPr lang="en-US" sz="2600" dirty="0">
                <a:solidFill>
                  <a:srgbClr val="0000FF"/>
                </a:solidFill>
                <a:latin typeface="Tahoma" panose="020B0604030504040204" pitchFamily="34" charset="0"/>
                <a:ea typeface="Tahoma" panose="020B0604030504040204" pitchFamily="34" charset="0"/>
                <a:cs typeface="Tahoma" panose="020B0604030504040204" pitchFamily="34" charset="0"/>
              </a:rPr>
              <a:t>pressure on supply </a:t>
            </a:r>
            <a:r>
              <a:rPr lang="en-US" sz="2600" dirty="0">
                <a:latin typeface="Tahoma" panose="020B0604030504040204" pitchFamily="34" charset="0"/>
                <a:ea typeface="Tahoma" panose="020B0604030504040204" pitchFamily="34" charset="0"/>
                <a:cs typeface="Tahoma" panose="020B0604030504040204" pitchFamily="34" charset="0"/>
              </a:rPr>
              <a:t>of English language-of-instruction schooling, reflected in </a:t>
            </a:r>
            <a:r>
              <a:rPr lang="en-US" sz="2600" dirty="0">
                <a:solidFill>
                  <a:srgbClr val="0000FF"/>
                </a:solidFill>
                <a:latin typeface="Tahoma" panose="020B0604030504040204" pitchFamily="34" charset="0"/>
                <a:ea typeface="Tahoma" panose="020B0604030504040204" pitchFamily="34" charset="0"/>
                <a:cs typeface="Tahoma" panose="020B0604030504040204" pitchFamily="34" charset="0"/>
              </a:rPr>
              <a:t>competition for learning resources </a:t>
            </a:r>
            <a:r>
              <a:rPr lang="en-US" sz="2600" dirty="0">
                <a:latin typeface="Tahoma" panose="020B0604030504040204" pitchFamily="34" charset="0"/>
                <a:ea typeface="Tahoma" panose="020B0604030504040204" pitchFamily="34" charset="0"/>
                <a:cs typeface="Tahoma" panose="020B0604030504040204" pitchFamily="34" charset="0"/>
              </a:rPr>
              <a:t>(school spaces, teachers, boarding school dormitories) in the English sub-system. That 8.5 % increase amounts to one-third of all Anglophone secondary learners.</a:t>
            </a:r>
          </a:p>
          <a:p>
            <a:pPr algn="just">
              <a:lnSpc>
                <a:spcPct val="120000"/>
              </a:lnSpc>
              <a:spcBef>
                <a:spcPts val="0"/>
              </a:spcBef>
            </a:pP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0"/>
              </a:spcBef>
            </a:pP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0"/>
              </a:spcBef>
            </a:pPr>
            <a:r>
              <a:rPr lang="en-US" sz="2600" dirty="0">
                <a:latin typeface="Tahoma" panose="020B0604030504040204" pitchFamily="34" charset="0"/>
                <a:ea typeface="Tahoma" panose="020B0604030504040204" pitchFamily="34" charset="0"/>
                <a:cs typeface="Tahoma" panose="020B0604030504040204" pitchFamily="34" charset="0"/>
              </a:rPr>
              <a:t>Due to existing demographic weighting of the school systems’ population, </a:t>
            </a:r>
            <a:r>
              <a:rPr lang="en-US" sz="2600" dirty="0">
                <a:solidFill>
                  <a:srgbClr val="0000FF"/>
                </a:solidFill>
                <a:latin typeface="Tahoma" panose="020B0604030504040204" pitchFamily="34" charset="0"/>
                <a:ea typeface="Tahoma" panose="020B0604030504040204" pitchFamily="34" charset="0"/>
                <a:cs typeface="Tahoma" panose="020B0604030504040204" pitchFamily="34" charset="0"/>
              </a:rPr>
              <a:t>if only a further small percentage (10%, or 122,632 students)</a:t>
            </a:r>
            <a:r>
              <a:rPr lang="en-US" sz="2600" dirty="0">
                <a:latin typeface="Tahoma" panose="020B0604030504040204" pitchFamily="34" charset="0"/>
                <a:ea typeface="Tahoma" panose="020B0604030504040204" pitchFamily="34" charset="0"/>
                <a:cs typeface="Tahoma" panose="020B0604030504040204" pitchFamily="34" charset="0"/>
              </a:rPr>
              <a:t> of French system learners further shift to the English system, they will constitute </a:t>
            </a:r>
            <a:r>
              <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close to 50% </a:t>
            </a:r>
            <a:r>
              <a:rPr lang="en-US" sz="2600" dirty="0">
                <a:latin typeface="Tahoma" panose="020B0604030504040204" pitchFamily="34" charset="0"/>
                <a:ea typeface="Tahoma" panose="020B0604030504040204" pitchFamily="34" charset="0"/>
                <a:cs typeface="Tahoma" panose="020B0604030504040204" pitchFamily="34" charset="0"/>
              </a:rPr>
              <a:t>of English system’s overall student enrolment, hence strain that sub-system’s supply-side resources significantly. </a:t>
            </a:r>
          </a:p>
          <a:p>
            <a:pPr algn="just">
              <a:lnSpc>
                <a:spcPct val="120000"/>
              </a:lnSpc>
              <a:spcBef>
                <a:spcPts val="0"/>
              </a:spcBef>
            </a:pP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0"/>
              </a:spcBef>
            </a:pP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0"/>
              </a:spcBef>
            </a:pPr>
            <a:r>
              <a:rPr lang="en-US" sz="2600" dirty="0">
                <a:latin typeface="Tahoma" panose="020B0604030504040204" pitchFamily="34" charset="0"/>
                <a:ea typeface="Tahoma" panose="020B0604030504040204" pitchFamily="34" charset="0"/>
                <a:cs typeface="Tahoma" panose="020B0604030504040204" pitchFamily="34" charset="0"/>
              </a:rPr>
              <a:t>Hence, even “marginal”, unregulated shifts in historically Francophone enrolment should be monitored, planned for, as they can have </a:t>
            </a:r>
            <a:r>
              <a:rPr lang="en-US" sz="2600" b="1" dirty="0">
                <a:latin typeface="Tahoma" panose="020B0604030504040204" pitchFamily="34" charset="0"/>
                <a:ea typeface="Tahoma" panose="020B0604030504040204" pitchFamily="34" charset="0"/>
                <a:cs typeface="Tahoma" panose="020B0604030504040204" pitchFamily="34" charset="0"/>
              </a:rPr>
              <a:t>substantial demand/supply impacts </a:t>
            </a:r>
            <a:r>
              <a:rPr lang="en-US" sz="2600" dirty="0">
                <a:latin typeface="Tahoma" panose="020B0604030504040204" pitchFamily="34" charset="0"/>
                <a:ea typeface="Tahoma" panose="020B0604030504040204" pitchFamily="34" charset="0"/>
                <a:cs typeface="Tahoma" panose="020B0604030504040204" pitchFamily="34" charset="0"/>
              </a:rPr>
              <a:t>on the smaller English sub-system. </a:t>
            </a: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8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546135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536575"/>
          </a:xfrm>
        </p:spPr>
        <p:txBody>
          <a:bodyPr>
            <a:norm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Recommended Policy Solution : </a:t>
            </a:r>
            <a:r>
              <a:rPr lang="en-US" sz="2000" dirty="0">
                <a:solidFill>
                  <a:srgbClr val="0000FF"/>
                </a:solidFill>
                <a:latin typeface="Tahoma" panose="020B0604030504040204" pitchFamily="34" charset="0"/>
                <a:ea typeface="Tahoma" panose="020B0604030504040204" pitchFamily="34" charset="0"/>
                <a:cs typeface="Tahoma" panose="020B0604030504040204" pitchFamily="34" charset="0"/>
              </a:rPr>
              <a:t>Language-in-Education Planning</a:t>
            </a:r>
          </a:p>
        </p:txBody>
      </p:sp>
      <p:sp>
        <p:nvSpPr>
          <p:cNvPr id="3" name="Content Placeholder 2">
            <a:extLst>
              <a:ext uri="{FF2B5EF4-FFF2-40B4-BE49-F238E27FC236}">
                <a16:creationId xmlns:a16="http://schemas.microsoft.com/office/drawing/2014/main" id="{9F8E5DF6-72F6-462D-8338-DFD9DD39670E}"/>
              </a:ext>
            </a:extLst>
          </p:cNvPr>
          <p:cNvSpPr>
            <a:spLocks noGrp="1"/>
          </p:cNvSpPr>
          <p:nvPr>
            <p:ph idx="1"/>
          </p:nvPr>
        </p:nvSpPr>
        <p:spPr>
          <a:xfrm>
            <a:off x="533400" y="1041400"/>
            <a:ext cx="10960100" cy="5359400"/>
          </a:xfrm>
        </p:spPr>
        <p:txBody>
          <a:bodyPr>
            <a:normAutofit/>
          </a:bodyPr>
          <a:lstStyle/>
          <a:p>
            <a:pPr marL="0" indent="0" algn="ctr">
              <a:buNone/>
            </a:pPr>
            <a:r>
              <a:rPr lang="en-GB" sz="1800" dirty="0">
                <a:latin typeface="Tahoma" panose="020B0604030504040204" pitchFamily="34" charset="0"/>
                <a:ea typeface="Tahoma" panose="020B0604030504040204" pitchFamily="34" charset="0"/>
                <a:cs typeface="Tahoma" panose="020B0604030504040204" pitchFamily="34" charset="0"/>
              </a:rPr>
              <a:t>Language-in-Education policy and planning:  </a:t>
            </a: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algn="just"/>
            <a:r>
              <a:rPr lang="en-GB" sz="1800" dirty="0">
                <a:latin typeface="Tahoma" panose="020B0604030504040204" pitchFamily="34" charset="0"/>
                <a:ea typeface="Tahoma" panose="020B0604030504040204" pitchFamily="34" charset="0"/>
                <a:cs typeface="Tahoma" panose="020B0604030504040204" pitchFamily="34" charset="0"/>
              </a:rPr>
              <a:t>Strategic choices made by States, and/or their sub-national units when so empowered, to determine the language in which schooling or instruction is delivered through the formal school system. </a:t>
            </a:r>
          </a:p>
          <a:p>
            <a:pPr algn="just"/>
            <a:endParaRPr lang="en-GB" sz="1800" i="1" dirty="0">
              <a:latin typeface="Tahoma" panose="020B0604030504040204" pitchFamily="34" charset="0"/>
              <a:ea typeface="Tahoma" panose="020B0604030504040204" pitchFamily="34" charset="0"/>
              <a:cs typeface="Tahoma" panose="020B0604030504040204" pitchFamily="34" charset="0"/>
            </a:endParaRPr>
          </a:p>
          <a:p>
            <a:pPr algn="just"/>
            <a:r>
              <a:rPr lang="en-GB" sz="1800" i="1" dirty="0">
                <a:latin typeface="Tahoma" panose="020B0604030504040204" pitchFamily="34" charset="0"/>
                <a:ea typeface="Tahoma" panose="020B0604030504040204" pitchFamily="34" charset="0"/>
                <a:cs typeface="Tahoma" panose="020B0604030504040204" pitchFamily="34" charset="0"/>
              </a:rPr>
              <a:t>Language-in-education</a:t>
            </a: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i="1" dirty="0">
                <a:latin typeface="Tahoma" panose="020B0604030504040204" pitchFamily="34" charset="0"/>
                <a:ea typeface="Tahoma" panose="020B0604030504040204" pitchFamily="34" charset="0"/>
                <a:cs typeface="Tahoma" panose="020B0604030504040204" pitchFamily="34" charset="0"/>
              </a:rPr>
              <a:t>policies</a:t>
            </a:r>
            <a:r>
              <a:rPr lang="en-GB" sz="1800" dirty="0">
                <a:latin typeface="Tahoma" panose="020B0604030504040204" pitchFamily="34" charset="0"/>
                <a:ea typeface="Tahoma" panose="020B0604030504040204" pitchFamily="34" charset="0"/>
                <a:cs typeface="Tahoma" panose="020B0604030504040204" pitchFamily="34" charset="0"/>
              </a:rPr>
              <a:t> : intrinsically linked to, and derive from overall State </a:t>
            </a:r>
            <a:r>
              <a:rPr lang="en-GB" sz="1800" i="1" dirty="0">
                <a:latin typeface="Tahoma" panose="020B0604030504040204" pitchFamily="34" charset="0"/>
                <a:ea typeface="Tahoma" panose="020B0604030504040204" pitchFamily="34" charset="0"/>
                <a:cs typeface="Tahoma" panose="020B0604030504040204" pitchFamily="34" charset="0"/>
              </a:rPr>
              <a:t>Language policy and planning</a:t>
            </a:r>
            <a:r>
              <a:rPr lang="en-GB" sz="1800" dirty="0">
                <a:latin typeface="Tahoma" panose="020B0604030504040204" pitchFamily="34" charset="0"/>
                <a:ea typeface="Tahoma" panose="020B0604030504040204" pitchFamily="34" charset="0"/>
                <a:cs typeface="Tahoma" panose="020B0604030504040204" pitchFamily="34" charset="0"/>
              </a:rPr>
              <a:t>, since the process of formal school instruction, and the language of its delivery is critical to the acquisition and retention of languages in a State. (Chumbow, 2012; UNESCO).</a:t>
            </a:r>
          </a:p>
          <a:p>
            <a:pPr algn="just"/>
            <a:endParaRPr lang="en-GB" sz="1800" dirty="0">
              <a:latin typeface="Tahoma" panose="020B0604030504040204" pitchFamily="34" charset="0"/>
              <a:ea typeface="Tahoma" panose="020B0604030504040204" pitchFamily="34" charset="0"/>
              <a:cs typeface="Tahoma" panose="020B0604030504040204" pitchFamily="34" charset="0"/>
            </a:endParaRPr>
          </a:p>
          <a:p>
            <a:pPr algn="just"/>
            <a:r>
              <a:rPr lang="en-GB" sz="1800" dirty="0">
                <a:latin typeface="Tahoma" panose="020B0604030504040204" pitchFamily="34" charset="0"/>
                <a:ea typeface="Tahoma" panose="020B0604030504040204" pitchFamily="34" charset="0"/>
                <a:cs typeface="Tahoma" panose="020B0604030504040204" pitchFamily="34" charset="0"/>
              </a:rPr>
              <a:t>Particularly sensitive issue in </a:t>
            </a:r>
            <a:r>
              <a:rPr lang="en-GB" sz="1800" i="1" dirty="0">
                <a:latin typeface="Tahoma" panose="020B0604030504040204" pitchFamily="34" charset="0"/>
                <a:ea typeface="Tahoma" panose="020B0604030504040204" pitchFamily="34" charset="0"/>
                <a:cs typeface="Tahoma" panose="020B0604030504040204" pitchFamily="34" charset="0"/>
              </a:rPr>
              <a:t>officially multilingual countries</a:t>
            </a:r>
            <a:r>
              <a:rPr lang="en-GB" sz="1800" dirty="0">
                <a:latin typeface="Tahoma" panose="020B0604030504040204" pitchFamily="34" charset="0"/>
                <a:ea typeface="Tahoma" panose="020B0604030504040204" pitchFamily="34" charset="0"/>
                <a:cs typeface="Tahoma" panose="020B0604030504040204" pitchFamily="34" charset="0"/>
              </a:rPr>
              <a:t>, with potential for social/political contestation; known to be conflict-prone (</a:t>
            </a:r>
            <a:r>
              <a:rPr lang="en-GB" sz="1800" dirty="0">
                <a:solidFill>
                  <a:srgbClr val="0000FF"/>
                </a:solidFill>
                <a:latin typeface="Tahoma" panose="020B0604030504040204" pitchFamily="34" charset="0"/>
                <a:ea typeface="Tahoma" panose="020B0604030504040204" pitchFamily="34" charset="0"/>
                <a:cs typeface="Tahoma" panose="020B0604030504040204" pitchFamily="34" charset="0"/>
              </a:rPr>
              <a:t>South Africa</a:t>
            </a:r>
            <a:r>
              <a:rPr lang="en-GB" sz="1800" dirty="0">
                <a:latin typeface="Tahoma" panose="020B0604030504040204" pitchFamily="34" charset="0"/>
                <a:ea typeface="Tahoma" panose="020B0604030504040204" pitchFamily="34" charset="0"/>
                <a:cs typeface="Tahoma" panose="020B0604030504040204" pitchFamily="34" charset="0"/>
              </a:rPr>
              <a:t>: language of instruction in higher education; </a:t>
            </a:r>
            <a:r>
              <a:rPr lang="en-GB" sz="1800" dirty="0">
                <a:solidFill>
                  <a:srgbClr val="0000FF"/>
                </a:solidFill>
                <a:latin typeface="Tahoma" panose="020B0604030504040204" pitchFamily="34" charset="0"/>
                <a:ea typeface="Tahoma" panose="020B0604030504040204" pitchFamily="34" charset="0"/>
                <a:cs typeface="Tahoma" panose="020B0604030504040204" pitchFamily="34" charset="0"/>
              </a:rPr>
              <a:t>Belgium</a:t>
            </a:r>
            <a:r>
              <a:rPr lang="en-GB" sz="1800" dirty="0">
                <a:latin typeface="Tahoma" panose="020B0604030504040204" pitchFamily="34" charset="0"/>
                <a:ea typeface="Tahoma" panose="020B0604030504040204" pitchFamily="34" charset="0"/>
                <a:cs typeface="Tahoma" panose="020B0604030504040204" pitchFamily="34" charset="0"/>
              </a:rPr>
              <a:t>: language of education disputes French/Flemish; </a:t>
            </a:r>
            <a:r>
              <a:rPr lang="en-GB" sz="1800" dirty="0">
                <a:solidFill>
                  <a:srgbClr val="0000FF"/>
                </a:solidFill>
                <a:latin typeface="Tahoma" panose="020B0604030504040204" pitchFamily="34" charset="0"/>
                <a:ea typeface="Tahoma" panose="020B0604030504040204" pitchFamily="34" charset="0"/>
                <a:cs typeface="Tahoma" panose="020B0604030504040204" pitchFamily="34" charset="0"/>
              </a:rPr>
              <a:t>Canada</a:t>
            </a:r>
            <a:r>
              <a:rPr lang="en-GB" sz="1800" dirty="0">
                <a:latin typeface="Tahoma" panose="020B0604030504040204" pitchFamily="34" charset="0"/>
                <a:ea typeface="Tahoma" panose="020B0604030504040204" pitchFamily="34" charset="0"/>
                <a:cs typeface="Tahoma" panose="020B0604030504040204" pitchFamily="34" charset="0"/>
              </a:rPr>
              <a:t>: English education in Quebec; </a:t>
            </a:r>
            <a:r>
              <a:rPr lang="en-GB" sz="1800" dirty="0">
                <a:solidFill>
                  <a:srgbClr val="0000FF"/>
                </a:solidFill>
                <a:latin typeface="Tahoma" panose="020B0604030504040204" pitchFamily="34" charset="0"/>
                <a:ea typeface="Tahoma" panose="020B0604030504040204" pitchFamily="34" charset="0"/>
                <a:cs typeface="Tahoma" panose="020B0604030504040204" pitchFamily="34" charset="0"/>
              </a:rPr>
              <a:t>Cameroon</a:t>
            </a:r>
            <a:r>
              <a:rPr lang="en-GB" sz="1800" dirty="0">
                <a:latin typeface="Tahoma" panose="020B0604030504040204" pitchFamily="34" charset="0"/>
                <a:ea typeface="Tahoma" panose="020B0604030504040204" pitchFamily="34" charset="0"/>
                <a:cs typeface="Tahoma" panose="020B0604030504040204" pitchFamily="34" charset="0"/>
              </a:rPr>
              <a:t>: antecedents with attempted systems’ fusion).</a:t>
            </a:r>
          </a:p>
          <a:p>
            <a:pPr algn="just"/>
            <a:endParaRPr lang="en-GB" sz="1800" dirty="0">
              <a:latin typeface="Tahoma" panose="020B0604030504040204" pitchFamily="34" charset="0"/>
              <a:ea typeface="Tahoma" panose="020B0604030504040204" pitchFamily="34" charset="0"/>
              <a:cs typeface="Tahoma" panose="020B0604030504040204" pitchFamily="34" charset="0"/>
            </a:endParaRPr>
          </a:p>
          <a:p>
            <a:pPr algn="just"/>
            <a:r>
              <a:rPr lang="en-GB" sz="1800" dirty="0">
                <a:latin typeface="Tahoma" panose="020B0604030504040204" pitchFamily="34" charset="0"/>
                <a:ea typeface="Tahoma" panose="020B0604030504040204" pitchFamily="34" charset="0"/>
                <a:cs typeface="Tahoma" panose="020B0604030504040204" pitchFamily="34" charset="0"/>
              </a:rPr>
              <a:t>Language of education </a:t>
            </a:r>
            <a:r>
              <a:rPr lang="en-GB" sz="1800" b="1" dirty="0">
                <a:latin typeface="Tahoma" panose="020B0604030504040204" pitchFamily="34" charset="0"/>
                <a:ea typeface="Tahoma" panose="020B0604030504040204" pitchFamily="34" charset="0"/>
                <a:cs typeface="Tahoma" panose="020B0604030504040204" pitchFamily="34" charset="0"/>
              </a:rPr>
              <a:t>forecasting</a:t>
            </a:r>
            <a:r>
              <a:rPr lang="en-GB" sz="1800" dirty="0">
                <a:latin typeface="Tahoma" panose="020B0604030504040204" pitchFamily="34" charset="0"/>
                <a:ea typeface="Tahoma" panose="020B0604030504040204" pitchFamily="34" charset="0"/>
                <a:cs typeface="Tahoma" panose="020B0604030504040204" pitchFamily="34" charset="0"/>
              </a:rPr>
              <a:t> = critical, anticipating society and education market-driven trends in demand for education sub-systems, in order to anticipate supply: State provisioning or incentives to meet the said demand. </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33602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536575"/>
          </a:xfrm>
        </p:spPr>
        <p:txBody>
          <a:bodyPr>
            <a:norm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Recommended Entry Point Activities: Education</a:t>
            </a:r>
          </a:p>
        </p:txBody>
      </p:sp>
      <p:sp>
        <p:nvSpPr>
          <p:cNvPr id="3" name="Content Placeholder 2">
            <a:extLst>
              <a:ext uri="{FF2B5EF4-FFF2-40B4-BE49-F238E27FC236}">
                <a16:creationId xmlns:a16="http://schemas.microsoft.com/office/drawing/2014/main" id="{9F8E5DF6-72F6-462D-8338-DFD9DD39670E}"/>
              </a:ext>
            </a:extLst>
          </p:cNvPr>
          <p:cNvSpPr>
            <a:spLocks noGrp="1"/>
          </p:cNvSpPr>
          <p:nvPr>
            <p:ph idx="1"/>
          </p:nvPr>
        </p:nvSpPr>
        <p:spPr>
          <a:xfrm>
            <a:off x="615950" y="1023257"/>
            <a:ext cx="10960100" cy="5738132"/>
          </a:xfrm>
        </p:spPr>
        <p:txBody>
          <a:bodyPr>
            <a:normAutofit lnSpcReduction="10000"/>
          </a:bodyPr>
          <a:lstStyle/>
          <a:p>
            <a:pPr marL="0" indent="0" algn="just">
              <a:buNone/>
            </a:pPr>
            <a:r>
              <a:rPr lang="en-US" sz="1800" dirty="0">
                <a:latin typeface="Tahoma" panose="020B0604030504040204" pitchFamily="34" charset="0"/>
                <a:ea typeface="Tahoma" panose="020B0604030504040204" pitchFamily="34" charset="0"/>
                <a:cs typeface="Tahoma" panose="020B0604030504040204" pitchFamily="34" charset="0"/>
              </a:rPr>
              <a:t>1)  Recall Section 15(2) – Framework Law on Education (1998). Two sub-systems “co-exist” with each retaining its specificities in evaluation methods and certification. Section 3(2), Special Status provisions of General Code on Regions &amp; Local Councils (2019): “The special status shall also entail respect for the peculiarity of the Anglophone education system”. </a:t>
            </a:r>
          </a:p>
          <a:p>
            <a:pPr marL="0" indent="0" algn="just">
              <a:buNone/>
            </a:pPr>
            <a:endParaRPr lang="en-US" sz="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1800" dirty="0">
                <a:latin typeface="Tahoma" panose="020B0604030504040204" pitchFamily="34" charset="0"/>
                <a:ea typeface="Tahoma" panose="020B0604030504040204" pitchFamily="34" charset="0"/>
                <a:cs typeface="Tahoma" panose="020B0604030504040204" pitchFamily="34" charset="0"/>
              </a:rPr>
              <a:t>Support Education sector specialists, led by Language-in-Education expertise, to articulate a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consensual model and standards for education sub-systems’ specificity preservation</a:t>
            </a:r>
            <a:r>
              <a:rPr lang="en-US" sz="1800" dirty="0">
                <a:latin typeface="Tahoma" panose="020B0604030504040204" pitchFamily="34" charset="0"/>
                <a:ea typeface="Tahoma" panose="020B0604030504040204" pitchFamily="34" charset="0"/>
                <a:cs typeface="Tahoma" panose="020B0604030504040204" pitchFamily="34" charset="0"/>
              </a:rPr>
              <a:t> in Cameroon. Notably : (a) who is entitled to be involved at </a:t>
            </a:r>
            <a:r>
              <a:rPr lang="en-US" sz="1800" u="sng" dirty="0">
                <a:latin typeface="Tahoma" panose="020B0604030504040204" pitchFamily="34" charset="0"/>
                <a:ea typeface="Tahoma" panose="020B0604030504040204" pitchFamily="34" charset="0"/>
                <a:cs typeface="Tahoma" panose="020B0604030504040204" pitchFamily="34" charset="0"/>
              </a:rPr>
              <a:t>national policy </a:t>
            </a:r>
            <a:r>
              <a:rPr lang="en-US" sz="1800" dirty="0">
                <a:latin typeface="Tahoma" panose="020B0604030504040204" pitchFamily="34" charset="0"/>
                <a:ea typeface="Tahoma" panose="020B0604030504040204" pitchFamily="34" charset="0"/>
                <a:cs typeface="Tahoma" panose="020B0604030504040204" pitchFamily="34" charset="0"/>
              </a:rPr>
              <a:t>level in definition of the sub-system’s methods, and (b) in </a:t>
            </a:r>
            <a:r>
              <a:rPr lang="en-US" sz="1800" u="sng" dirty="0">
                <a:latin typeface="Tahoma" panose="020B0604030504040204" pitchFamily="34" charset="0"/>
                <a:ea typeface="Tahoma" panose="020B0604030504040204" pitchFamily="34" charset="0"/>
                <a:cs typeface="Tahoma" panose="020B0604030504040204" pitchFamily="34" charset="0"/>
              </a:rPr>
              <a:t>supervision, teaching, dispensation of education/instruction</a:t>
            </a:r>
            <a:r>
              <a:rPr lang="en-US" sz="1800" dirty="0">
                <a:latin typeface="Tahoma" panose="020B0604030504040204" pitchFamily="34" charset="0"/>
                <a:ea typeface="Tahoma" panose="020B0604030504040204" pitchFamily="34" charset="0"/>
                <a:cs typeface="Tahoma" panose="020B0604030504040204" pitchFamily="34" charset="0"/>
              </a:rPr>
              <a:t> in each language at field, school level (can OL2 trained teacher dispense mainstream subjects in OL1?)</a:t>
            </a:r>
          </a:p>
          <a:p>
            <a:pPr marL="0" indent="0" algn="just">
              <a:buNone/>
            </a:pPr>
            <a:endParaRPr lang="en-US" sz="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1800" dirty="0">
                <a:latin typeface="Tahoma" panose="020B0604030504040204" pitchFamily="34" charset="0"/>
                <a:ea typeface="Tahoma" panose="020B0604030504040204" pitchFamily="34" charset="0"/>
                <a:cs typeface="Tahoma" panose="020B0604030504040204" pitchFamily="34" charset="0"/>
              </a:rPr>
              <a:t>2) Support a learning quality review, and a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language access mitigation program/policy in bilingual Universities</a:t>
            </a:r>
            <a:r>
              <a:rPr lang="en-US" sz="1800" dirty="0">
                <a:latin typeface="Tahoma" panose="020B0604030504040204" pitchFamily="34" charset="0"/>
                <a:ea typeface="Tahoma" panose="020B0604030504040204" pitchFamily="34" charset="0"/>
                <a:cs typeface="Tahoma" panose="020B0604030504040204" pitchFamily="34" charset="0"/>
              </a:rPr>
              <a:t>, where instruction is delivered indistinctly in either OL. Existing studies show weak acquisition due to lecturer/student language-of-instruction dissonance. Access mitigation could include subsidized pre-enrolment language proficiency courses, production of learning notes/materials in Lecturers’ OL2. </a:t>
            </a:r>
          </a:p>
          <a:p>
            <a:pPr marL="0" indent="0" algn="just">
              <a:buNone/>
            </a:pPr>
            <a:endParaRPr lang="en-US" sz="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1800" dirty="0">
                <a:latin typeface="Tahoma" panose="020B0604030504040204" pitchFamily="34" charset="0"/>
                <a:ea typeface="Tahoma" panose="020B0604030504040204" pitchFamily="34" charset="0"/>
                <a:cs typeface="Tahoma" panose="020B0604030504040204" pitchFamily="34" charset="0"/>
              </a:rPr>
              <a:t>3) Support a specialist assessment of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dual language-in-education programs at nursery/primary levels, including 50-50, and cross-OL, immersion learning </a:t>
            </a:r>
            <a:r>
              <a:rPr lang="en-US" sz="1800" dirty="0">
                <a:latin typeface="Tahoma" panose="020B0604030504040204" pitchFamily="34" charset="0"/>
                <a:ea typeface="Tahoma" panose="020B0604030504040204" pitchFamily="34" charset="0"/>
                <a:cs typeface="Tahoma" panose="020B0604030504040204" pitchFamily="34" charset="0"/>
              </a:rPr>
              <a:t>(pupils/students enrolled in different language of instruction from home-use languages), including as to learning acquisition, subsequent retention of both OLs, and factors affecting identity-formation and use of the OLs acquired (including extroversion incentives, globalization factors)</a:t>
            </a:r>
          </a:p>
          <a:p>
            <a:pPr marL="0" indent="0" algn="just">
              <a:buNone/>
            </a:pPr>
            <a:r>
              <a:rPr lang="en-US" sz="18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142995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536575"/>
          </a:xfrm>
        </p:spPr>
        <p:txBody>
          <a:bodyPr>
            <a:norm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Recommended Entry Point Activities: Education</a:t>
            </a:r>
          </a:p>
        </p:txBody>
      </p:sp>
      <p:sp>
        <p:nvSpPr>
          <p:cNvPr id="3" name="Content Placeholder 2">
            <a:extLst>
              <a:ext uri="{FF2B5EF4-FFF2-40B4-BE49-F238E27FC236}">
                <a16:creationId xmlns:a16="http://schemas.microsoft.com/office/drawing/2014/main" id="{9F8E5DF6-72F6-462D-8338-DFD9DD39670E}"/>
              </a:ext>
            </a:extLst>
          </p:cNvPr>
          <p:cNvSpPr>
            <a:spLocks noGrp="1"/>
          </p:cNvSpPr>
          <p:nvPr>
            <p:ph idx="1"/>
          </p:nvPr>
        </p:nvSpPr>
        <p:spPr>
          <a:xfrm>
            <a:off x="615950" y="1026432"/>
            <a:ext cx="10960100" cy="5519057"/>
          </a:xfrm>
        </p:spPr>
        <p:txBody>
          <a:bodyPr>
            <a:normAutofit/>
          </a:bodyPr>
          <a:lstStyle/>
          <a:p>
            <a:pPr marL="0" indent="0" algn="just">
              <a:buNone/>
            </a:pPr>
            <a:r>
              <a:rPr lang="en-US" sz="1800" dirty="0">
                <a:latin typeface="Tahoma" panose="020B0604030504040204" pitchFamily="34" charset="0"/>
                <a:ea typeface="Tahoma" panose="020B0604030504040204" pitchFamily="34" charset="0"/>
                <a:cs typeface="Tahoma" panose="020B0604030504040204" pitchFamily="34" charset="0"/>
              </a:rPr>
              <a:t>4) Support a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forecasting study on Language-in-Education demand among parents and learners in Cameroon</a:t>
            </a:r>
            <a:r>
              <a:rPr lang="en-US" sz="1800" dirty="0">
                <a:latin typeface="Tahoma" panose="020B0604030504040204" pitchFamily="34" charset="0"/>
                <a:ea typeface="Tahoma" panose="020B0604030504040204" pitchFamily="34" charset="0"/>
                <a:cs typeface="Tahoma" panose="020B0604030504040204" pitchFamily="34" charset="0"/>
              </a:rPr>
              <a:t>, in order to improve accurate anticipation of future demand for schools, teachers, and learning resources in the English/French sub-systems at primary and secondary levels. Include geographic (by region, urban/rural) and socio-demographic (income group) trends, to fine-tune the predictive tools as to where language-of-instruction shifts in demand are occurring, in order to adjust (provision/incentivize) supply. </a:t>
            </a:r>
          </a:p>
          <a:p>
            <a:pPr marL="0" indent="0" algn="just">
              <a:buNone/>
            </a:pPr>
            <a:endParaRPr lang="en-US" sz="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1800" dirty="0">
                <a:latin typeface="Tahoma" panose="020B0604030504040204" pitchFamily="34" charset="0"/>
                <a:ea typeface="Tahoma" panose="020B0604030504040204" pitchFamily="34" charset="0"/>
                <a:cs typeface="Tahoma" panose="020B0604030504040204" pitchFamily="34" charset="0"/>
              </a:rPr>
              <a:t>5) Support a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forecasting study for higher/tertiary education language-in-education demand</a:t>
            </a:r>
            <a:r>
              <a:rPr lang="en-US" sz="1800" dirty="0">
                <a:latin typeface="Tahoma" panose="020B0604030504040204" pitchFamily="34" charset="0"/>
                <a:ea typeface="Tahoma" panose="020B0604030504040204" pitchFamily="34" charset="0"/>
                <a:cs typeface="Tahoma" panose="020B0604030504040204" pitchFamily="34" charset="0"/>
              </a:rPr>
              <a:t>, in order to anticipate likely future needs and pressures on University/higher education supply in both languages. Upstream demand trends at lower tiers in the educational system (primary-secondary) forebode higher downstream (tertiary) where the student/learner mass will eventually land. May require assessment of tertiary learning supply in both languages (given demographically smaller provisioning in English: UB, UBda), and hence competition especially in STEM/Medicine/Business fields. </a:t>
            </a:r>
          </a:p>
          <a:p>
            <a:pPr marL="0" indent="0" algn="just">
              <a:buNone/>
            </a:pPr>
            <a:endParaRPr lang="en-US" sz="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1800" dirty="0">
                <a:latin typeface="Tahoma" panose="020B0604030504040204" pitchFamily="34" charset="0"/>
                <a:ea typeface="Tahoma" panose="020B0604030504040204" pitchFamily="34" charset="0"/>
                <a:cs typeface="Tahoma" panose="020B0604030504040204" pitchFamily="34" charset="0"/>
              </a:rPr>
              <a:t>6)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Support 2 Special Status regions’ eventual functions on English education sub-system policies </a:t>
            </a:r>
            <a:r>
              <a:rPr lang="en-US" sz="1800" dirty="0">
                <a:latin typeface="Tahoma" panose="020B0604030504040204" pitchFamily="34" charset="0"/>
                <a:ea typeface="Tahoma" panose="020B0604030504040204" pitchFamily="34" charset="0"/>
                <a:cs typeface="Tahoma" panose="020B0604030504040204" pitchFamily="34" charset="0"/>
              </a:rPr>
              <a:t>(different from their education sector roles devolved on parity with other 8 Regions). SS Regions, per S. 327, General Code on Regions/Local Councils shall “participate in the formulation of national public policies relating to the Anglophone education sub-system”. Possibilities include an Education Policy Resource Centre for each, strengthening the respective Regional Commissioners in charge of education. </a:t>
            </a:r>
          </a:p>
        </p:txBody>
      </p:sp>
    </p:spTree>
    <p:extLst>
      <p:ext uri="{BB962C8B-B14F-4D97-AF65-F5344CB8AC3E}">
        <p14:creationId xmlns:p14="http://schemas.microsoft.com/office/powerpoint/2010/main" val="3455236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536575"/>
          </a:xfrm>
        </p:spPr>
        <p:txBody>
          <a:bodyPr>
            <a:normAutofit/>
          </a:bodyPr>
          <a:lstStyle/>
          <a:p>
            <a:r>
              <a:rPr lang="en-US" sz="2000" dirty="0">
                <a:latin typeface="Tahoma" panose="020B0604030504040204" pitchFamily="34" charset="0"/>
                <a:ea typeface="Tahoma" panose="020B0604030504040204" pitchFamily="34" charset="0"/>
                <a:cs typeface="Tahoma" panose="020B0604030504040204" pitchFamily="34" charset="0"/>
              </a:rPr>
              <a:t>JUSTICE SECTOR : Bijuralism, Pluri-juralism, Coexistence of Legal Traditions</a:t>
            </a:r>
          </a:p>
        </p:txBody>
      </p:sp>
      <p:sp>
        <p:nvSpPr>
          <p:cNvPr id="3" name="Content Placeholder 2">
            <a:extLst>
              <a:ext uri="{FF2B5EF4-FFF2-40B4-BE49-F238E27FC236}">
                <a16:creationId xmlns:a16="http://schemas.microsoft.com/office/drawing/2014/main" id="{9F8E5DF6-72F6-462D-8338-DFD9DD39670E}"/>
              </a:ext>
            </a:extLst>
          </p:cNvPr>
          <p:cNvSpPr>
            <a:spLocks noGrp="1"/>
          </p:cNvSpPr>
          <p:nvPr>
            <p:ph idx="1"/>
          </p:nvPr>
        </p:nvSpPr>
        <p:spPr>
          <a:xfrm>
            <a:off x="393700" y="1048204"/>
            <a:ext cx="10960100" cy="5519057"/>
          </a:xfrm>
        </p:spPr>
        <p:txBody>
          <a:bodyPr>
            <a:normAutofit/>
          </a:bodyPr>
          <a:lstStyle/>
          <a:p>
            <a:pPr algn="just"/>
            <a:r>
              <a:rPr lang="en-GB" sz="1800" dirty="0">
                <a:latin typeface="Tahoma" panose="020B0604030504040204" pitchFamily="34" charset="0"/>
                <a:ea typeface="Tahoma" panose="020B0604030504040204" pitchFamily="34" charset="0"/>
                <a:cs typeface="Tahoma" panose="020B0604030504040204" pitchFamily="34" charset="0"/>
              </a:rPr>
              <a:t>Cameroon retains 2 separate legal traditions (modes, concept of practicing law), Romano-Germanic and Common Law, albeit without reference to them in formal judicial organization (2006 Judicial Organization Law). Rather, Constitution keeps them applicable (through continued application of “Federated States” pre-1972 laws, which are basis for Civil/Common Law principles’ applicability, “until repealed by new national laws”. Unstable nature of the 2 legal traditions as frame of reference. Supreme Court CL Section (2017 Law) only handles matters not otherwise legislated upon/superseded by legislation.  </a:t>
            </a:r>
          </a:p>
          <a:p>
            <a:pPr algn="just"/>
            <a:endParaRPr lang="en-GB" sz="1000" dirty="0">
              <a:latin typeface="Tahoma" panose="020B0604030504040204" pitchFamily="34" charset="0"/>
              <a:ea typeface="Tahoma" panose="020B0604030504040204" pitchFamily="34" charset="0"/>
              <a:cs typeface="Tahoma" panose="020B0604030504040204" pitchFamily="34" charset="0"/>
            </a:endParaRPr>
          </a:p>
          <a:p>
            <a:pPr algn="just"/>
            <a:r>
              <a:rPr lang="en-GB" sz="1800" dirty="0">
                <a:latin typeface="Tahoma" panose="020B0604030504040204" pitchFamily="34" charset="0"/>
                <a:ea typeface="Tahoma" panose="020B0604030504040204" pitchFamily="34" charset="0"/>
                <a:cs typeface="Tahoma" panose="020B0604030504040204" pitchFamily="34" charset="0"/>
              </a:rPr>
              <a:t>Unitary State’s corollary was unification of all national laws: achieved in some areas (criminal, criminal procedure, labour, aspects of personal status, business laws) but not in others (contract, tort/delict, succession, civil procedure). Role of Judges in adjudication, rules of legal interpretation, legal training remain different and based on Civil/CL influences, in 8 vs. 2 Regions. </a:t>
            </a:r>
          </a:p>
          <a:p>
            <a:pPr algn="just"/>
            <a:endParaRPr lang="en-GB" sz="1000" dirty="0">
              <a:latin typeface="Tahoma" panose="020B0604030504040204" pitchFamily="34" charset="0"/>
              <a:ea typeface="Tahoma" panose="020B0604030504040204" pitchFamily="34" charset="0"/>
              <a:cs typeface="Tahoma" panose="020B0604030504040204" pitchFamily="34" charset="0"/>
            </a:endParaRPr>
          </a:p>
          <a:p>
            <a:pPr algn="just"/>
            <a:r>
              <a:rPr lang="en-GB" sz="1800" dirty="0">
                <a:latin typeface="Tahoma" panose="020B0604030504040204" pitchFamily="34" charset="0"/>
                <a:ea typeface="Tahoma" panose="020B0604030504040204" pitchFamily="34" charset="0"/>
                <a:cs typeface="Tahoma" panose="020B0604030504040204" pitchFamily="34" charset="0"/>
              </a:rPr>
              <a:t>Albeit with increasing Cameroonian law content and supranational treaty, community law (OHADA/CIMA/CEMAC), legal training is conducted with predominant bias (lens) of either Civil, or Common Law techniques, and rarely both (Uni. Dschang exception). English private law / </a:t>
            </a:r>
            <a:r>
              <a:rPr lang="fr-FR" sz="1800" dirty="0">
                <a:latin typeface="Tahoma" panose="020B0604030504040204" pitchFamily="34" charset="0"/>
                <a:ea typeface="Tahoma" panose="020B0604030504040204" pitchFamily="34" charset="0"/>
                <a:cs typeface="Tahoma" panose="020B0604030504040204" pitchFamily="34" charset="0"/>
              </a:rPr>
              <a:t>Droit Privé Francophone</a:t>
            </a:r>
            <a:r>
              <a:rPr lang="en-GB" sz="1800" dirty="0">
                <a:latin typeface="Tahoma" panose="020B0604030504040204" pitchFamily="34" charset="0"/>
                <a:ea typeface="Tahoma" panose="020B0604030504040204" pitchFamily="34" charset="0"/>
                <a:cs typeface="Tahoma" panose="020B0604030504040204" pitchFamily="34" charset="0"/>
              </a:rPr>
              <a:t>. Learning of principles/techniques across legal traditions is not mandatory, but elective in University training, but is learnt (Magistrates/Lawyers) “on the job” where deployed, and legal professionals are nationally “mobile” across the 8 vs 2 regions (legal traditions spheres of influence).</a:t>
            </a:r>
          </a:p>
        </p:txBody>
      </p:sp>
    </p:spTree>
    <p:extLst>
      <p:ext uri="{BB962C8B-B14F-4D97-AF65-F5344CB8AC3E}">
        <p14:creationId xmlns:p14="http://schemas.microsoft.com/office/powerpoint/2010/main" val="1277218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536575"/>
          </a:xfrm>
        </p:spPr>
        <p:txBody>
          <a:bodyPr>
            <a:norm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Legal Professions’ Statistics: Civil vs Common Law Bias/Training</a:t>
            </a:r>
          </a:p>
        </p:txBody>
      </p:sp>
      <p:sp>
        <p:nvSpPr>
          <p:cNvPr id="3" name="Content Placeholder 2">
            <a:extLst>
              <a:ext uri="{FF2B5EF4-FFF2-40B4-BE49-F238E27FC236}">
                <a16:creationId xmlns:a16="http://schemas.microsoft.com/office/drawing/2014/main" id="{9F8E5DF6-72F6-462D-8338-DFD9DD39670E}"/>
              </a:ext>
            </a:extLst>
          </p:cNvPr>
          <p:cNvSpPr>
            <a:spLocks noGrp="1"/>
          </p:cNvSpPr>
          <p:nvPr>
            <p:ph idx="1"/>
          </p:nvPr>
        </p:nvSpPr>
        <p:spPr>
          <a:xfrm>
            <a:off x="533400" y="1129574"/>
            <a:ext cx="10960100" cy="5359400"/>
          </a:xfrm>
        </p:spPr>
        <p:txBody>
          <a:bodyPr>
            <a:normAutofit/>
          </a:bodyPr>
          <a:lstStyle/>
          <a:p>
            <a:pPr marL="0" indent="0">
              <a:buNone/>
            </a:pPr>
            <a:r>
              <a:rPr lang="en-US" sz="1700" dirty="0">
                <a:latin typeface="Tahoma" panose="020B0604030504040204" pitchFamily="34" charset="0"/>
                <a:ea typeface="Tahoma" panose="020B0604030504040204" pitchFamily="34" charset="0"/>
                <a:cs typeface="Tahoma" panose="020B0604030504040204" pitchFamily="34" charset="0"/>
              </a:rPr>
              <a:t>As at end of 2016, main legal professions’ demographics as below. Caveat: 1200 more lawyers have added on since and English Magistrates increased through 50/year extra English bias/slant Magistrates trained at ENAM Common Law Section since 2017, first graduating batch deployed late 2020. (Source: MINJUSTICE)</a:t>
            </a: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4">
            <a:extLst>
              <a:ext uri="{FF2B5EF4-FFF2-40B4-BE49-F238E27FC236}">
                <a16:creationId xmlns:a16="http://schemas.microsoft.com/office/drawing/2014/main" id="{88972FCB-5C4D-4633-8F27-D1333B2ECE6E}"/>
              </a:ext>
            </a:extLst>
          </p:cNvPr>
          <p:cNvGraphicFramePr>
            <a:graphicFrameLocks noGrp="1"/>
          </p:cNvGraphicFramePr>
          <p:nvPr>
            <p:extLst>
              <p:ext uri="{D42A27DB-BD31-4B8C-83A1-F6EECF244321}">
                <p14:modId xmlns:p14="http://schemas.microsoft.com/office/powerpoint/2010/main" val="2075970973"/>
              </p:ext>
            </p:extLst>
          </p:nvPr>
        </p:nvGraphicFramePr>
        <p:xfrm>
          <a:off x="1705427" y="2171460"/>
          <a:ext cx="8127999" cy="98044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65667140"/>
                    </a:ext>
                  </a:extLst>
                </a:gridCol>
                <a:gridCol w="2709333">
                  <a:extLst>
                    <a:ext uri="{9D8B030D-6E8A-4147-A177-3AD203B41FA5}">
                      <a16:colId xmlns:a16="http://schemas.microsoft.com/office/drawing/2014/main" val="3961052211"/>
                    </a:ext>
                  </a:extLst>
                </a:gridCol>
                <a:gridCol w="2709333">
                  <a:extLst>
                    <a:ext uri="{9D8B030D-6E8A-4147-A177-3AD203B41FA5}">
                      <a16:colId xmlns:a16="http://schemas.microsoft.com/office/drawing/2014/main" val="3448089433"/>
                    </a:ext>
                  </a:extLst>
                </a:gridCol>
              </a:tblGrid>
              <a:tr h="370840">
                <a:tc gridSpan="3">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Lawyers at the Bar</a:t>
                      </a:r>
                    </a:p>
                  </a:txBody>
                  <a:tcPr>
                    <a:solidFill>
                      <a:schemeClr val="accent3">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39485264"/>
                  </a:ext>
                </a:extLst>
              </a:tr>
              <a:tr h="185420">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Civil Law/Francophone</a:t>
                      </a:r>
                    </a:p>
                  </a:txBody>
                  <a:tcPr/>
                </a:tc>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Common Law/Anglophone</a:t>
                      </a:r>
                    </a:p>
                  </a:txBody>
                  <a:tcPr/>
                </a:tc>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Total</a:t>
                      </a:r>
                    </a:p>
                  </a:txBody>
                  <a:tcPr/>
                </a:tc>
                <a:extLst>
                  <a:ext uri="{0D108BD9-81ED-4DB2-BD59-A6C34878D82A}">
                    <a16:rowId xmlns:a16="http://schemas.microsoft.com/office/drawing/2014/main" val="1997461623"/>
                  </a:ext>
                </a:extLst>
              </a:tr>
              <a:tr h="185420">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1390 </a:t>
                      </a:r>
                      <a:r>
                        <a:rPr lang="en-US" sz="1400" dirty="0">
                          <a:solidFill>
                            <a:srgbClr val="0000FF"/>
                          </a:solidFill>
                          <a:latin typeface="Tahoma" panose="020B0604030504040204" pitchFamily="34" charset="0"/>
                          <a:ea typeface="Tahoma" panose="020B0604030504040204" pitchFamily="34" charset="0"/>
                          <a:cs typeface="Tahoma" panose="020B0604030504040204" pitchFamily="34" charset="0"/>
                        </a:rPr>
                        <a:t>(67%)</a:t>
                      </a:r>
                    </a:p>
                  </a:txBody>
                  <a:tcPr/>
                </a:tc>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696 </a:t>
                      </a:r>
                      <a:r>
                        <a:rPr lang="en-US" sz="1400" dirty="0">
                          <a:solidFill>
                            <a:srgbClr val="0000FF"/>
                          </a:solidFill>
                          <a:latin typeface="Tahoma" panose="020B0604030504040204" pitchFamily="34" charset="0"/>
                          <a:ea typeface="Tahoma" panose="020B0604030504040204" pitchFamily="34" charset="0"/>
                          <a:cs typeface="Tahoma" panose="020B0604030504040204" pitchFamily="34" charset="0"/>
                        </a:rPr>
                        <a:t>(33%)</a:t>
                      </a:r>
                    </a:p>
                  </a:txBody>
                  <a:tcPr/>
                </a:tc>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2086</a:t>
                      </a:r>
                    </a:p>
                  </a:txBody>
                  <a:tcPr/>
                </a:tc>
                <a:extLst>
                  <a:ext uri="{0D108BD9-81ED-4DB2-BD59-A6C34878D82A}">
                    <a16:rowId xmlns:a16="http://schemas.microsoft.com/office/drawing/2014/main" val="2878710002"/>
                  </a:ext>
                </a:extLst>
              </a:tr>
            </a:tbl>
          </a:graphicData>
        </a:graphic>
      </p:graphicFrame>
      <p:graphicFrame>
        <p:nvGraphicFramePr>
          <p:cNvPr id="6" name="Table 6">
            <a:extLst>
              <a:ext uri="{FF2B5EF4-FFF2-40B4-BE49-F238E27FC236}">
                <a16:creationId xmlns:a16="http://schemas.microsoft.com/office/drawing/2014/main" id="{6E0E3913-A5A7-4E86-B05B-F7F5AE5FB409}"/>
              </a:ext>
            </a:extLst>
          </p:cNvPr>
          <p:cNvGraphicFramePr>
            <a:graphicFrameLocks noGrp="1"/>
          </p:cNvGraphicFramePr>
          <p:nvPr>
            <p:extLst>
              <p:ext uri="{D42A27DB-BD31-4B8C-83A1-F6EECF244321}">
                <p14:modId xmlns:p14="http://schemas.microsoft.com/office/powerpoint/2010/main" val="3315409201"/>
              </p:ext>
            </p:extLst>
          </p:nvPr>
        </p:nvGraphicFramePr>
        <p:xfrm>
          <a:off x="1705428" y="3360663"/>
          <a:ext cx="8127999" cy="111252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833215906"/>
                    </a:ext>
                  </a:extLst>
                </a:gridCol>
                <a:gridCol w="2709333">
                  <a:extLst>
                    <a:ext uri="{9D8B030D-6E8A-4147-A177-3AD203B41FA5}">
                      <a16:colId xmlns:a16="http://schemas.microsoft.com/office/drawing/2014/main" val="1141374686"/>
                    </a:ext>
                  </a:extLst>
                </a:gridCol>
                <a:gridCol w="2709333">
                  <a:extLst>
                    <a:ext uri="{9D8B030D-6E8A-4147-A177-3AD203B41FA5}">
                      <a16:colId xmlns:a16="http://schemas.microsoft.com/office/drawing/2014/main" val="1738032620"/>
                    </a:ext>
                  </a:extLst>
                </a:gridCol>
              </a:tblGrid>
              <a:tr h="370840">
                <a:tc gridSpan="3">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Magistrates</a:t>
                      </a:r>
                    </a:p>
                  </a:txBody>
                  <a:tcPr>
                    <a:solidFill>
                      <a:schemeClr val="accent3">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64476996"/>
                  </a:ext>
                </a:extLst>
              </a:tr>
              <a:tr h="370840">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Civil Law/Francophone</a:t>
                      </a:r>
                    </a:p>
                  </a:txBody>
                  <a:tcPr/>
                </a:tc>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Common Law/Anglophone</a:t>
                      </a:r>
                    </a:p>
                  </a:txBody>
                  <a:tcPr/>
                </a:tc>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Total</a:t>
                      </a:r>
                    </a:p>
                  </a:txBody>
                  <a:tcPr/>
                </a:tc>
                <a:extLst>
                  <a:ext uri="{0D108BD9-81ED-4DB2-BD59-A6C34878D82A}">
                    <a16:rowId xmlns:a16="http://schemas.microsoft.com/office/drawing/2014/main" val="2039698165"/>
                  </a:ext>
                </a:extLst>
              </a:tr>
              <a:tr h="370840">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1265 </a:t>
                      </a:r>
                      <a:r>
                        <a:rPr lang="en-US" sz="1400" dirty="0">
                          <a:solidFill>
                            <a:srgbClr val="0000FF"/>
                          </a:solidFill>
                          <a:latin typeface="Tahoma" panose="020B0604030504040204" pitchFamily="34" charset="0"/>
                          <a:ea typeface="Tahoma" panose="020B0604030504040204" pitchFamily="34" charset="0"/>
                          <a:cs typeface="Tahoma" panose="020B0604030504040204" pitchFamily="34" charset="0"/>
                        </a:rPr>
                        <a:t>(85.3%)</a:t>
                      </a:r>
                    </a:p>
                  </a:txBody>
                  <a:tcPr/>
                </a:tc>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227 </a:t>
                      </a:r>
                      <a:r>
                        <a:rPr lang="en-US" sz="1400" dirty="0">
                          <a:solidFill>
                            <a:srgbClr val="0000FF"/>
                          </a:solidFill>
                          <a:latin typeface="Tahoma" panose="020B0604030504040204" pitchFamily="34" charset="0"/>
                          <a:ea typeface="Tahoma" panose="020B0604030504040204" pitchFamily="34" charset="0"/>
                          <a:cs typeface="Tahoma" panose="020B0604030504040204" pitchFamily="34" charset="0"/>
                        </a:rPr>
                        <a:t>(14.7%)</a:t>
                      </a:r>
                    </a:p>
                  </a:txBody>
                  <a:tcPr/>
                </a:tc>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1542</a:t>
                      </a:r>
                    </a:p>
                  </a:txBody>
                  <a:tcPr/>
                </a:tc>
                <a:extLst>
                  <a:ext uri="{0D108BD9-81ED-4DB2-BD59-A6C34878D82A}">
                    <a16:rowId xmlns:a16="http://schemas.microsoft.com/office/drawing/2014/main" val="4220893916"/>
                  </a:ext>
                </a:extLst>
              </a:tr>
            </a:tbl>
          </a:graphicData>
        </a:graphic>
      </p:graphicFrame>
      <p:graphicFrame>
        <p:nvGraphicFramePr>
          <p:cNvPr id="8" name="Table 8">
            <a:extLst>
              <a:ext uri="{FF2B5EF4-FFF2-40B4-BE49-F238E27FC236}">
                <a16:creationId xmlns:a16="http://schemas.microsoft.com/office/drawing/2014/main" id="{4AE70126-6860-47AE-B5ED-074F7C7C75E6}"/>
              </a:ext>
            </a:extLst>
          </p:cNvPr>
          <p:cNvGraphicFramePr>
            <a:graphicFrameLocks noGrp="1"/>
          </p:cNvGraphicFramePr>
          <p:nvPr>
            <p:extLst>
              <p:ext uri="{D42A27DB-BD31-4B8C-83A1-F6EECF244321}">
                <p14:modId xmlns:p14="http://schemas.microsoft.com/office/powerpoint/2010/main" val="503408370"/>
              </p:ext>
            </p:extLst>
          </p:nvPr>
        </p:nvGraphicFramePr>
        <p:xfrm>
          <a:off x="1705428" y="4681946"/>
          <a:ext cx="8127999" cy="104648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133969664"/>
                    </a:ext>
                  </a:extLst>
                </a:gridCol>
                <a:gridCol w="2709333">
                  <a:extLst>
                    <a:ext uri="{9D8B030D-6E8A-4147-A177-3AD203B41FA5}">
                      <a16:colId xmlns:a16="http://schemas.microsoft.com/office/drawing/2014/main" val="477984691"/>
                    </a:ext>
                  </a:extLst>
                </a:gridCol>
                <a:gridCol w="2709333">
                  <a:extLst>
                    <a:ext uri="{9D8B030D-6E8A-4147-A177-3AD203B41FA5}">
                      <a16:colId xmlns:a16="http://schemas.microsoft.com/office/drawing/2014/main" val="2924773913"/>
                    </a:ext>
                  </a:extLst>
                </a:gridCol>
              </a:tblGrid>
              <a:tr h="370840">
                <a:tc gridSpan="3">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Francophone/Civil Law Magistrates in NW-SW at crisis’ onset (2016)</a:t>
                      </a:r>
                    </a:p>
                  </a:txBody>
                  <a:tcPr>
                    <a:solidFill>
                      <a:schemeClr val="accent3">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34710979"/>
                  </a:ext>
                </a:extLst>
              </a:tr>
              <a:tr h="370840">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Northwest</a:t>
                      </a:r>
                    </a:p>
                  </a:txBody>
                  <a:tcPr/>
                </a:tc>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Southwest</a:t>
                      </a:r>
                    </a:p>
                  </a:txBody>
                  <a:tcPr/>
                </a:tc>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Total</a:t>
                      </a:r>
                    </a:p>
                  </a:txBody>
                  <a:tcPr/>
                </a:tc>
                <a:extLst>
                  <a:ext uri="{0D108BD9-81ED-4DB2-BD59-A6C34878D82A}">
                    <a16:rowId xmlns:a16="http://schemas.microsoft.com/office/drawing/2014/main" val="4182392682"/>
                  </a:ext>
                </a:extLst>
              </a:tr>
              <a:tr h="0">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60/129 </a:t>
                      </a:r>
                      <a:r>
                        <a:rPr lang="en-US" sz="1400" dirty="0">
                          <a:solidFill>
                            <a:srgbClr val="0000FF"/>
                          </a:solidFill>
                          <a:latin typeface="Tahoma" panose="020B0604030504040204" pitchFamily="34" charset="0"/>
                          <a:ea typeface="Tahoma" panose="020B0604030504040204" pitchFamily="34" charset="0"/>
                          <a:cs typeface="Tahoma" panose="020B0604030504040204" pitchFamily="34" charset="0"/>
                        </a:rPr>
                        <a:t>(46%)</a:t>
                      </a:r>
                    </a:p>
                  </a:txBody>
                  <a:tcPr/>
                </a:tc>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57/151 </a:t>
                      </a:r>
                      <a:r>
                        <a:rPr lang="en-US" sz="1400" dirty="0">
                          <a:solidFill>
                            <a:srgbClr val="0000FF"/>
                          </a:solidFill>
                          <a:latin typeface="Tahoma" panose="020B0604030504040204" pitchFamily="34" charset="0"/>
                          <a:ea typeface="Tahoma" panose="020B0604030504040204" pitchFamily="34" charset="0"/>
                          <a:cs typeface="Tahoma" panose="020B0604030504040204" pitchFamily="34" charset="0"/>
                        </a:rPr>
                        <a:t>(38%)</a:t>
                      </a:r>
                    </a:p>
                  </a:txBody>
                  <a:tcPr/>
                </a:tc>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117/280 </a:t>
                      </a:r>
                      <a:r>
                        <a:rPr lang="en-US" sz="1400" dirty="0">
                          <a:solidFill>
                            <a:srgbClr val="0000FF"/>
                          </a:solidFill>
                          <a:latin typeface="Tahoma" panose="020B0604030504040204" pitchFamily="34" charset="0"/>
                          <a:ea typeface="Tahoma" panose="020B0604030504040204" pitchFamily="34" charset="0"/>
                          <a:cs typeface="Tahoma" panose="020B0604030504040204" pitchFamily="34" charset="0"/>
                        </a:rPr>
                        <a:t>(41.7%)</a:t>
                      </a:r>
                    </a:p>
                  </a:txBody>
                  <a:tcPr/>
                </a:tc>
                <a:extLst>
                  <a:ext uri="{0D108BD9-81ED-4DB2-BD59-A6C34878D82A}">
                    <a16:rowId xmlns:a16="http://schemas.microsoft.com/office/drawing/2014/main" val="2462525696"/>
                  </a:ext>
                </a:extLst>
              </a:tr>
            </a:tbl>
          </a:graphicData>
        </a:graphic>
      </p:graphicFrame>
    </p:spTree>
    <p:extLst>
      <p:ext uri="{BB962C8B-B14F-4D97-AF65-F5344CB8AC3E}">
        <p14:creationId xmlns:p14="http://schemas.microsoft.com/office/powerpoint/2010/main" val="2801368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536575"/>
          </a:xfrm>
        </p:spPr>
        <p:txBody>
          <a:bodyPr>
            <a:norm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Recommended Policy Solution – </a:t>
            </a:r>
            <a:r>
              <a:rPr lang="en-US" sz="2000" dirty="0">
                <a:solidFill>
                  <a:srgbClr val="0000FF"/>
                </a:solidFill>
                <a:latin typeface="Tahoma" panose="020B0604030504040204" pitchFamily="34" charset="0"/>
                <a:ea typeface="Tahoma" panose="020B0604030504040204" pitchFamily="34" charset="0"/>
                <a:cs typeface="Tahoma" panose="020B0604030504040204" pitchFamily="34" charset="0"/>
              </a:rPr>
              <a:t>Bijuralism</a:t>
            </a:r>
            <a:r>
              <a:rPr lang="en-US" sz="2000" dirty="0">
                <a:latin typeface="Tahoma" panose="020B0604030504040204" pitchFamily="34" charset="0"/>
                <a:ea typeface="Tahoma" panose="020B0604030504040204" pitchFamily="34" charset="0"/>
                <a:cs typeface="Tahoma" panose="020B0604030504040204" pitchFamily="34" charset="0"/>
              </a:rPr>
              <a:t>, Mixed Legal Systems</a:t>
            </a:r>
          </a:p>
        </p:txBody>
      </p:sp>
      <p:sp>
        <p:nvSpPr>
          <p:cNvPr id="3" name="Content Placeholder 2">
            <a:extLst>
              <a:ext uri="{FF2B5EF4-FFF2-40B4-BE49-F238E27FC236}">
                <a16:creationId xmlns:a16="http://schemas.microsoft.com/office/drawing/2014/main" id="{9F8E5DF6-72F6-462D-8338-DFD9DD39670E}"/>
              </a:ext>
            </a:extLst>
          </p:cNvPr>
          <p:cNvSpPr>
            <a:spLocks noGrp="1"/>
          </p:cNvSpPr>
          <p:nvPr>
            <p:ph idx="1"/>
          </p:nvPr>
        </p:nvSpPr>
        <p:spPr>
          <a:xfrm>
            <a:off x="533400" y="1055914"/>
            <a:ext cx="10960100" cy="5563961"/>
          </a:xfrm>
        </p:spPr>
        <p:txBody>
          <a:bodyPr>
            <a:normAutofit lnSpcReduction="10000"/>
          </a:bodyPr>
          <a:lstStyle/>
          <a:p>
            <a:pPr marL="0" indent="0" algn="just">
              <a:lnSpc>
                <a:spcPct val="100000"/>
              </a:lnSpc>
              <a:spcBef>
                <a:spcPts val="0"/>
              </a:spcBef>
              <a:buNone/>
            </a:pPr>
            <a:r>
              <a:rPr lang="en-US" sz="1800" dirty="0">
                <a:latin typeface="Tahoma" panose="020B0604030504040204" pitchFamily="34" charset="0"/>
                <a:ea typeface="Tahoma" panose="020B0604030504040204" pitchFamily="34" charset="0"/>
                <a:cs typeface="Tahoma" panose="020B0604030504040204" pitchFamily="34" charset="0"/>
              </a:rPr>
              <a:t>Bijuralism: accommodation of more than one major legal tradition within a legal system. </a:t>
            </a:r>
            <a:r>
              <a:rPr lang="en-GB" sz="1800" dirty="0">
                <a:latin typeface="Tahoma" panose="020B0604030504040204" pitchFamily="34" charset="0"/>
                <a:ea typeface="Tahoma" panose="020B0604030504040204" pitchFamily="34" charset="0"/>
                <a:cs typeface="Tahoma" panose="020B0604030504040204" pitchFamily="34" charset="0"/>
              </a:rPr>
              <a:t>Efforts to ensure that </a:t>
            </a:r>
            <a:r>
              <a:rPr lang="en-GB" sz="1800" i="1" dirty="0">
                <a:latin typeface="Tahoma" panose="020B0604030504040204" pitchFamily="34" charset="0"/>
                <a:ea typeface="Tahoma" panose="020B0604030504040204" pitchFamily="34" charset="0"/>
                <a:cs typeface="Tahoma" panose="020B0604030504040204" pitchFamily="34" charset="0"/>
              </a:rPr>
              <a:t>national </a:t>
            </a:r>
            <a:r>
              <a:rPr lang="en-GB" sz="1800" dirty="0">
                <a:latin typeface="Tahoma" panose="020B0604030504040204" pitchFamily="34" charset="0"/>
                <a:ea typeface="Tahoma" panose="020B0604030504040204" pitchFamily="34" charset="0"/>
                <a:cs typeface="Tahoma" panose="020B0604030504040204" pitchFamily="34" charset="0"/>
              </a:rPr>
              <a:t>laws, legal texts, and procedures, are rendered and applied in a manner that ensures users of each legal tradition find in them, a reflection of the concepts, usages, and terminologies familiar to the said legal tradition – while having the same legal effects nationwide. </a:t>
            </a:r>
          </a:p>
          <a:p>
            <a:pPr marL="0" indent="0" algn="just">
              <a:lnSpc>
                <a:spcPct val="100000"/>
              </a:lnSpc>
              <a:spcBef>
                <a:spcPts val="0"/>
              </a:spcBef>
              <a:buNone/>
            </a:pPr>
            <a:endParaRPr lang="en-GB" sz="8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0"/>
              </a:spcBef>
              <a:buNone/>
            </a:pPr>
            <a:endParaRPr lang="en-GB" sz="80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0"/>
              </a:spcBef>
              <a:buNone/>
            </a:pPr>
            <a:r>
              <a:rPr lang="en-GB" sz="2000" dirty="0">
                <a:solidFill>
                  <a:srgbClr val="0000FF"/>
                </a:solidFill>
                <a:latin typeface="Tahoma" panose="020B0604030504040204" pitchFamily="34" charset="0"/>
                <a:ea typeface="Tahoma" panose="020B0604030504040204" pitchFamily="34" charset="0"/>
                <a:cs typeface="Tahoma" panose="020B0604030504040204" pitchFamily="34" charset="0"/>
              </a:rPr>
              <a:t>Core tenets :</a:t>
            </a:r>
            <a:r>
              <a:rPr lang="en-GB" sz="1800"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marL="0" indent="0" algn="just">
              <a:lnSpc>
                <a:spcPct val="100000"/>
              </a:lnSpc>
              <a:spcBef>
                <a:spcPts val="0"/>
              </a:spcBef>
              <a:buNone/>
            </a:pPr>
            <a:endParaRPr lang="en-GB" sz="1400"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0000"/>
              </a:lnSpc>
              <a:spcBef>
                <a:spcPts val="0"/>
              </a:spcBef>
              <a:buAutoNum type="arabicParenR"/>
            </a:pPr>
            <a:r>
              <a:rPr lang="en-GB" sz="1800" dirty="0">
                <a:latin typeface="Tahoma" panose="020B0604030504040204" pitchFamily="34" charset="0"/>
                <a:ea typeface="Tahoma" panose="020B0604030504040204" pitchFamily="34" charset="0"/>
                <a:cs typeface="Tahoma" panose="020B0604030504040204" pitchFamily="34" charset="0"/>
              </a:rPr>
              <a:t>Support the articulation, preparation of an </a:t>
            </a:r>
            <a:r>
              <a:rPr lang="en-GB" sz="1800" dirty="0">
                <a:solidFill>
                  <a:srgbClr val="0000FF"/>
                </a:solidFill>
                <a:latin typeface="Tahoma" panose="020B0604030504040204" pitchFamily="34" charset="0"/>
                <a:ea typeface="Tahoma" panose="020B0604030504040204" pitchFamily="34" charset="0"/>
                <a:cs typeface="Tahoma" panose="020B0604030504040204" pitchFamily="34" charset="0"/>
              </a:rPr>
              <a:t>overarching bijuralism policy</a:t>
            </a:r>
            <a:r>
              <a:rPr lang="en-GB" sz="1800" dirty="0">
                <a:latin typeface="Tahoma" panose="020B0604030504040204" pitchFamily="34" charset="0"/>
                <a:ea typeface="Tahoma" panose="020B0604030504040204" pitchFamily="34" charset="0"/>
                <a:cs typeface="Tahoma" panose="020B0604030504040204" pitchFamily="34" charset="0"/>
              </a:rPr>
              <a:t>, which spans from legal </a:t>
            </a:r>
          </a:p>
          <a:p>
            <a:pPr marL="0" indent="0" algn="just">
              <a:lnSpc>
                <a:spcPct val="100000"/>
              </a:lnSpc>
              <a:spcBef>
                <a:spcPts val="0"/>
              </a:spcBef>
              <a:buNone/>
            </a:pPr>
            <a:r>
              <a:rPr lang="en-GB" sz="1800" dirty="0">
                <a:latin typeface="Tahoma" panose="020B0604030504040204" pitchFamily="34" charset="0"/>
                <a:ea typeface="Tahoma" panose="020B0604030504040204" pitchFamily="34" charset="0"/>
                <a:cs typeface="Tahoma" panose="020B0604030504040204" pitchFamily="34" charset="0"/>
              </a:rPr>
              <a:t>education / training, to legislative drafting, and rules of judicial interpretation of legal texts</a:t>
            </a:r>
          </a:p>
          <a:p>
            <a:pPr marL="0" indent="0" algn="just">
              <a:lnSpc>
                <a:spcPct val="100000"/>
              </a:lnSpc>
              <a:spcBef>
                <a:spcPts val="0"/>
              </a:spcBef>
              <a:buNone/>
            </a:pPr>
            <a:endParaRPr lang="en-GB" sz="14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0"/>
              </a:spcBef>
              <a:buNone/>
            </a:pPr>
            <a:r>
              <a:rPr lang="en-GB" sz="1800" dirty="0">
                <a:latin typeface="Tahoma" panose="020B0604030504040204" pitchFamily="34" charset="0"/>
                <a:ea typeface="Tahoma" panose="020B0604030504040204" pitchFamily="34" charset="0"/>
                <a:cs typeface="Tahoma" panose="020B0604030504040204" pitchFamily="34" charset="0"/>
              </a:rPr>
              <a:t>2) Support specific capacity development in </a:t>
            </a:r>
            <a:r>
              <a:rPr lang="en-GB" sz="1800" dirty="0">
                <a:solidFill>
                  <a:srgbClr val="0000FF"/>
                </a:solidFill>
                <a:latin typeface="Tahoma" panose="020B0604030504040204" pitchFamily="34" charset="0"/>
                <a:ea typeface="Tahoma" panose="020B0604030504040204" pitchFamily="34" charset="0"/>
                <a:cs typeface="Tahoma" panose="020B0604030504040204" pitchFamily="34" charset="0"/>
              </a:rPr>
              <a:t>legislative bijuralism</a:t>
            </a:r>
            <a:r>
              <a:rPr lang="en-GB" sz="1800" dirty="0">
                <a:latin typeface="Tahoma" panose="020B0604030504040204" pitchFamily="34" charset="0"/>
                <a:ea typeface="Tahoma" panose="020B0604030504040204" pitchFamily="34" charset="0"/>
                <a:cs typeface="Tahoma" panose="020B0604030504040204" pitchFamily="34" charset="0"/>
              </a:rPr>
              <a:t>, which consists in techniques of legal and legislative text drafting, which consider the desired effect of the legislator’s intent in both legal traditions and official language systems, including where legal concepts are not readily transposable/ transferrable from one tradition to another. Includes legislative co-drafting (both language versions drafted simultaneously, vs. translated), and advanced legal transposition/rendering in two languages. </a:t>
            </a:r>
          </a:p>
          <a:p>
            <a:pPr marL="0" indent="0" algn="just">
              <a:lnSpc>
                <a:spcPct val="100000"/>
              </a:lnSpc>
              <a:spcBef>
                <a:spcPts val="0"/>
              </a:spcBef>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0"/>
              </a:spcBef>
              <a:buNone/>
            </a:pPr>
            <a:r>
              <a:rPr lang="en-GB" sz="1800" dirty="0">
                <a:latin typeface="Tahoma" panose="020B0604030504040204" pitchFamily="34" charset="0"/>
                <a:ea typeface="Tahoma" panose="020B0604030504040204" pitchFamily="34" charset="0"/>
                <a:cs typeface="Tahoma" panose="020B0604030504040204" pitchFamily="34" charset="0"/>
              </a:rPr>
              <a:t>3) Scoping study for the </a:t>
            </a:r>
            <a:r>
              <a:rPr lang="en-GB" sz="1800" dirty="0">
                <a:solidFill>
                  <a:srgbClr val="0000FF"/>
                </a:solidFill>
                <a:latin typeface="Tahoma" panose="020B0604030504040204" pitchFamily="34" charset="0"/>
                <a:ea typeface="Tahoma" panose="020B0604030504040204" pitchFamily="34" charset="0"/>
                <a:cs typeface="Tahoma" panose="020B0604030504040204" pitchFamily="34" charset="0"/>
              </a:rPr>
              <a:t>Law harmonization </a:t>
            </a:r>
            <a:r>
              <a:rPr lang="en-GB" sz="1800" dirty="0">
                <a:latin typeface="Tahoma" panose="020B0604030504040204" pitchFamily="34" charset="0"/>
                <a:ea typeface="Tahoma" panose="020B0604030504040204" pitchFamily="34" charset="0"/>
                <a:cs typeface="Tahoma" panose="020B0604030504040204" pitchFamily="34" charset="0"/>
              </a:rPr>
              <a:t>process in bi-jural and pluri-jural setting, including cross-legal tradition, participatory, law reform consultation process through a Law Reform Commission or similar, with bi-jural composition from MINJUSTICE, Magistracy, Bar, Legal academics. </a:t>
            </a:r>
          </a:p>
          <a:p>
            <a:pPr marL="0" indent="0">
              <a:buNone/>
            </a:pPr>
            <a:endParaRPr lang="en-GB" sz="1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GB" sz="1400" dirty="0">
                <a:latin typeface="Tahoma" panose="020B0604030504040204" pitchFamily="34" charset="0"/>
                <a:ea typeface="Tahoma" panose="020B0604030504040204" pitchFamily="34" charset="0"/>
                <a:cs typeface="Tahoma" panose="020B0604030504040204" pitchFamily="34" charset="0"/>
              </a:rPr>
              <a:t>* Feasibility questions on policy commitment thereto (31/03/2017) </a:t>
            </a: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3293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536575"/>
          </a:xfrm>
        </p:spPr>
        <p:txBody>
          <a:bodyPr>
            <a:normAutofit/>
          </a:bodyPr>
          <a:lstStyle/>
          <a:p>
            <a:pPr algn="ctr"/>
            <a:r>
              <a:rPr lang="en-US" sz="2100" dirty="0">
                <a:solidFill>
                  <a:srgbClr val="0000FF"/>
                </a:solidFill>
                <a:latin typeface="Tahoma" panose="020B0604030504040204" pitchFamily="34" charset="0"/>
                <a:ea typeface="Tahoma" panose="020B0604030504040204" pitchFamily="34" charset="0"/>
                <a:cs typeface="Tahoma" panose="020B0604030504040204" pitchFamily="34" charset="0"/>
              </a:rPr>
              <a:t>Bijuralism</a:t>
            </a:r>
            <a:r>
              <a:rPr lang="en-US" sz="2100" dirty="0">
                <a:latin typeface="Tahoma" panose="020B0604030504040204" pitchFamily="34" charset="0"/>
                <a:ea typeface="Tahoma" panose="020B0604030504040204" pitchFamily="34" charset="0"/>
                <a:cs typeface="Tahoma" panose="020B0604030504040204" pitchFamily="34" charset="0"/>
              </a:rPr>
              <a:t>, Mixed Legal Systems – Entry Points</a:t>
            </a:r>
          </a:p>
        </p:txBody>
      </p:sp>
      <p:sp>
        <p:nvSpPr>
          <p:cNvPr id="3" name="Content Placeholder 2">
            <a:extLst>
              <a:ext uri="{FF2B5EF4-FFF2-40B4-BE49-F238E27FC236}">
                <a16:creationId xmlns:a16="http://schemas.microsoft.com/office/drawing/2014/main" id="{9F8E5DF6-72F6-462D-8338-DFD9DD39670E}"/>
              </a:ext>
            </a:extLst>
          </p:cNvPr>
          <p:cNvSpPr>
            <a:spLocks noGrp="1"/>
          </p:cNvSpPr>
          <p:nvPr>
            <p:ph idx="1"/>
          </p:nvPr>
        </p:nvSpPr>
        <p:spPr>
          <a:xfrm>
            <a:off x="533400" y="859971"/>
            <a:ext cx="10960100" cy="5540829"/>
          </a:xfrm>
        </p:spPr>
        <p:txBody>
          <a:bodyPr>
            <a:normAutofit/>
          </a:bodyPr>
          <a:lstStyle/>
          <a:p>
            <a:pPr marL="0" indent="0" algn="just">
              <a:buNone/>
            </a:pPr>
            <a:r>
              <a:rPr lang="en-US" sz="1800" dirty="0">
                <a:latin typeface="Tahoma" panose="020B0604030504040204" pitchFamily="34" charset="0"/>
                <a:ea typeface="Tahoma" panose="020B0604030504040204" pitchFamily="34" charset="0"/>
                <a:cs typeface="Tahoma" panose="020B0604030504040204" pitchFamily="34" charset="0"/>
              </a:rPr>
              <a:t>4) Support/Provide incentives for significant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uptake in teaching, learning, practitioner and scholarly publication, legal research and dissemination</a:t>
            </a:r>
            <a:r>
              <a:rPr lang="en-US" sz="1800" dirty="0">
                <a:latin typeface="Tahoma" panose="020B0604030504040204" pitchFamily="34" charset="0"/>
                <a:ea typeface="Tahoma" panose="020B0604030504040204" pitchFamily="34" charset="0"/>
                <a:cs typeface="Tahoma" panose="020B0604030504040204" pitchFamily="34" charset="0"/>
              </a:rPr>
              <a:t>, on the texts, jurisprudence (case law and practice) and emerging developments on the 2 most significant sources of community, treaty, supranational law [OHADA/CEMAC] emanating from sub-regional groupings with predominance of French language legal resources. </a:t>
            </a:r>
          </a:p>
          <a:p>
            <a:pPr marL="0" indent="0" algn="just">
              <a:buNone/>
            </a:pPr>
            <a:endParaRPr lang="en-US" sz="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1800" dirty="0">
                <a:latin typeface="Tahoma" panose="020B0604030504040204" pitchFamily="34" charset="0"/>
                <a:ea typeface="Tahoma" panose="020B0604030504040204" pitchFamily="34" charset="0"/>
                <a:cs typeface="Tahoma" panose="020B0604030504040204" pitchFamily="34" charset="0"/>
              </a:rPr>
              <a:t>Specific incentives: (a)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in-country scholarships </a:t>
            </a:r>
            <a:r>
              <a:rPr lang="en-US" sz="1800" dirty="0">
                <a:latin typeface="Tahoma" panose="020B0604030504040204" pitchFamily="34" charset="0"/>
                <a:ea typeface="Tahoma" panose="020B0604030504040204" pitchFamily="34" charset="0"/>
                <a:cs typeface="Tahoma" panose="020B0604030504040204" pitchFamily="34" charset="0"/>
              </a:rPr>
              <a:t>for Masters/LLM/PhD studies, for graduate study and research on OHADA/CEMAC regulated areas at Cameroon Universities with bilingual staff/lecturers, and research supervision capacity (Douala, Yaoundé II, Dschang, Buea), targeted at meritorious/high-performing English Law/LLB graduates, to cover fees/living expenses/graduate academic research costs, for 2-year LLM, 3-year PhD programs; (b)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post-Doctoral placements</a:t>
            </a:r>
            <a:r>
              <a:rPr lang="en-US" sz="1800" dirty="0">
                <a:latin typeface="Tahoma" panose="020B0604030504040204" pitchFamily="34" charset="0"/>
                <a:ea typeface="Tahoma" panose="020B0604030504040204" pitchFamily="34" charset="0"/>
                <a:cs typeface="Tahoma" panose="020B0604030504040204" pitchFamily="34" charset="0"/>
              </a:rPr>
              <a:t>, sponsorships of English-using OHADA-CEMAC law specialists, to increase rate of academic production in same; (c)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book publication incentives</a:t>
            </a:r>
            <a:r>
              <a:rPr lang="en-US" sz="1800" dirty="0">
                <a:latin typeface="Tahoma" panose="020B0604030504040204" pitchFamily="34" charset="0"/>
                <a:ea typeface="Tahoma" panose="020B0604030504040204" pitchFamily="34" charset="0"/>
                <a:cs typeface="Tahoma" panose="020B0604030504040204" pitchFamily="34" charset="0"/>
              </a:rPr>
              <a:t> (research grants) for practitioners/Lecturers in these disciplines. </a:t>
            </a:r>
          </a:p>
          <a:p>
            <a:pPr marL="0" indent="0" algn="just">
              <a:buNone/>
            </a:pPr>
            <a:endParaRPr lang="en-US" sz="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1800" dirty="0">
                <a:latin typeface="Tahoma" panose="020B0604030504040204" pitchFamily="34" charset="0"/>
                <a:ea typeface="Tahoma" panose="020B0604030504040204" pitchFamily="34" charset="0"/>
                <a:cs typeface="Tahoma" panose="020B0604030504040204" pitchFamily="34" charset="0"/>
              </a:rPr>
              <a:t>5) Support a specialist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study of the practical experience of Cameroon’s legal professions </a:t>
            </a:r>
            <a:r>
              <a:rPr lang="en-US" sz="1800" dirty="0">
                <a:latin typeface="Tahoma" panose="020B0604030504040204" pitchFamily="34" charset="0"/>
                <a:ea typeface="Tahoma" panose="020B0604030504040204" pitchFamily="34" charset="0"/>
                <a:cs typeface="Tahoma" panose="020B0604030504040204" pitchFamily="34" charset="0"/>
              </a:rPr>
              <a:t>(Magistracy, Bar) with bijuralism in practice: areas of cross-system differences, challenges with rendering of legislative texts, difficulties faced in cross-legal tradition mobility, cross-tradition (legal) language skills, and positive experiences with dual traditions (positive transplants, and harmonization). And a consultation among the legal professions (Magistracy, Bar, Academia) to reflect on, improve recommendations from the study – to contribute to initial (University) and professional (admission to Professions) legal education reforms for bijuralism. </a:t>
            </a:r>
          </a:p>
        </p:txBody>
      </p:sp>
    </p:spTree>
    <p:extLst>
      <p:ext uri="{BB962C8B-B14F-4D97-AF65-F5344CB8AC3E}">
        <p14:creationId xmlns:p14="http://schemas.microsoft.com/office/powerpoint/2010/main" val="1417193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536575"/>
          </a:xfrm>
        </p:spPr>
        <p:txBody>
          <a:bodyPr>
            <a:norm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DEVOLUTION and Subnational Governance (Special Status)</a:t>
            </a:r>
          </a:p>
        </p:txBody>
      </p:sp>
      <p:sp>
        <p:nvSpPr>
          <p:cNvPr id="3" name="Content Placeholder 2">
            <a:extLst>
              <a:ext uri="{FF2B5EF4-FFF2-40B4-BE49-F238E27FC236}">
                <a16:creationId xmlns:a16="http://schemas.microsoft.com/office/drawing/2014/main" id="{9F8E5DF6-72F6-462D-8338-DFD9DD39670E}"/>
              </a:ext>
            </a:extLst>
          </p:cNvPr>
          <p:cNvSpPr>
            <a:spLocks noGrp="1"/>
          </p:cNvSpPr>
          <p:nvPr>
            <p:ph idx="1"/>
          </p:nvPr>
        </p:nvSpPr>
        <p:spPr>
          <a:xfrm>
            <a:off x="533400" y="1041400"/>
            <a:ext cx="10960100" cy="5359400"/>
          </a:xfrm>
        </p:spPr>
        <p:txBody>
          <a:bodyPr>
            <a:normAutofit/>
          </a:bodyPr>
          <a:lstStyle/>
          <a:p>
            <a:pPr algn="just"/>
            <a:r>
              <a:rPr lang="en-US" sz="1800" dirty="0">
                <a:latin typeface="Tahoma" panose="020B0604030504040204" pitchFamily="34" charset="0"/>
                <a:ea typeface="Tahoma" panose="020B0604030504040204" pitchFamily="34" charset="0"/>
                <a:cs typeface="Tahoma" panose="020B0604030504040204" pitchFamily="34" charset="0"/>
              </a:rPr>
              <a:t>Cameroon has opted for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asymmetrical devolution </a:t>
            </a:r>
            <a:r>
              <a:rPr lang="en-US" sz="1800" dirty="0">
                <a:latin typeface="Tahoma" panose="020B0604030504040204" pitchFamily="34" charset="0"/>
                <a:ea typeface="Tahoma" panose="020B0604030504040204" pitchFamily="34" charset="0"/>
                <a:cs typeface="Tahoma" panose="020B0604030504040204" pitchFamily="34" charset="0"/>
              </a:rPr>
              <a:t>within a Unitary State as the structural State-form option to accommodate the specific historical trajectory of the NW-SW Regions, as part of the overall process of national devolution (decentralization). Constitution: Section 62(2), General Code on Regions/Councils, S. 3 and 328. </a:t>
            </a:r>
            <a:r>
              <a:rPr lang="en-US" sz="1800" i="1" dirty="0">
                <a:latin typeface="Tahoma" panose="020B0604030504040204" pitchFamily="34" charset="0"/>
                <a:ea typeface="Tahoma" panose="020B0604030504040204" pitchFamily="34" charset="0"/>
                <a:cs typeface="Tahoma" panose="020B0604030504040204" pitchFamily="34" charset="0"/>
              </a:rPr>
              <a:t>Core features</a:t>
            </a:r>
            <a:r>
              <a:rPr lang="en-US" sz="1800" dirty="0">
                <a:latin typeface="Tahoma" panose="020B0604030504040204" pitchFamily="34" charset="0"/>
                <a:ea typeface="Tahoma" panose="020B0604030504040204" pitchFamily="34" charset="0"/>
                <a:cs typeface="Tahoma" panose="020B0604030504040204" pitchFamily="34" charset="0"/>
              </a:rPr>
              <a:t>: </a:t>
            </a:r>
          </a:p>
          <a:p>
            <a:pPr marL="0" indent="0" algn="just">
              <a:buNone/>
            </a:pPr>
            <a:endParaRPr lang="en-US" sz="1000" dirty="0">
              <a:latin typeface="Tahoma" panose="020B0604030504040204" pitchFamily="34" charset="0"/>
              <a:ea typeface="Tahoma" panose="020B0604030504040204" pitchFamily="34" charset="0"/>
              <a:cs typeface="Tahoma" panose="020B0604030504040204" pitchFamily="34" charset="0"/>
            </a:endParaRPr>
          </a:p>
          <a:p>
            <a:pPr algn="just"/>
            <a:r>
              <a:rPr lang="en-US" sz="1800" dirty="0">
                <a:latin typeface="Tahoma" panose="020B0604030504040204" pitchFamily="34" charset="0"/>
                <a:ea typeface="Tahoma" panose="020B0604030504040204" pitchFamily="34" charset="0"/>
                <a:cs typeface="Tahoma" panose="020B0604030504040204" pitchFamily="34" charset="0"/>
              </a:rPr>
              <a:t>(a) Special Status is granted based on the “language specificity and historical heritage” of the NW-SW Regions (necessarily referring to English language) but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no specificity or prerogatives for the 2 Regions in area of Official Language use/regulation/standards </a:t>
            </a:r>
            <a:r>
              <a:rPr lang="en-US" sz="1800" dirty="0">
                <a:latin typeface="Tahoma" panose="020B0604030504040204" pitchFamily="34" charset="0"/>
                <a:ea typeface="Tahoma" panose="020B0604030504040204" pitchFamily="34" charset="0"/>
                <a:cs typeface="Tahoma" panose="020B0604030504040204" pitchFamily="34" charset="0"/>
              </a:rPr>
              <a:t>(companion Official Languages Law, Dec. 2019); </a:t>
            </a:r>
          </a:p>
          <a:p>
            <a:pPr marL="0" indent="0" algn="just">
              <a:buNone/>
            </a:pPr>
            <a:endParaRPr lang="en-US" sz="1000" dirty="0">
              <a:latin typeface="Tahoma" panose="020B0604030504040204" pitchFamily="34" charset="0"/>
              <a:ea typeface="Tahoma" panose="020B0604030504040204" pitchFamily="34" charset="0"/>
              <a:cs typeface="Tahoma" panose="020B0604030504040204" pitchFamily="34" charset="0"/>
            </a:endParaRPr>
          </a:p>
          <a:p>
            <a:pPr algn="just"/>
            <a:r>
              <a:rPr lang="en-US" sz="1800" dirty="0">
                <a:latin typeface="Tahoma" panose="020B0604030504040204" pitchFamily="34" charset="0"/>
                <a:ea typeface="Tahoma" panose="020B0604030504040204" pitchFamily="34" charset="0"/>
                <a:cs typeface="Tahoma" panose="020B0604030504040204" pitchFamily="34" charset="0"/>
              </a:rPr>
              <a:t>(b) SS entails “respect for the peculiarity of the Anglophone education system and consideration of the specificities of the Anglo-Saxon legal system based on common law”, but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content of specificities to be defined subsequently</a:t>
            </a:r>
            <a:r>
              <a:rPr lang="en-US" sz="1800" dirty="0">
                <a:latin typeface="Tahoma" panose="020B0604030504040204" pitchFamily="34" charset="0"/>
                <a:ea typeface="Tahoma" panose="020B0604030504040204" pitchFamily="34" charset="0"/>
                <a:cs typeface="Tahoma" panose="020B0604030504040204" pitchFamily="34" charset="0"/>
              </a:rPr>
              <a:t>; </a:t>
            </a:r>
          </a:p>
          <a:p>
            <a:pPr algn="just"/>
            <a:endParaRPr lang="en-US" sz="1000" dirty="0">
              <a:latin typeface="Tahoma" panose="020B0604030504040204" pitchFamily="34" charset="0"/>
              <a:ea typeface="Tahoma" panose="020B0604030504040204" pitchFamily="34" charset="0"/>
              <a:cs typeface="Tahoma" panose="020B0604030504040204" pitchFamily="34" charset="0"/>
            </a:endParaRPr>
          </a:p>
          <a:p>
            <a:pPr algn="just"/>
            <a:r>
              <a:rPr lang="en-US" sz="1800" dirty="0">
                <a:latin typeface="Tahoma" panose="020B0604030504040204" pitchFamily="34" charset="0"/>
                <a:ea typeface="Tahoma" panose="020B0604030504040204" pitchFamily="34" charset="0"/>
                <a:cs typeface="Tahoma" panose="020B0604030504040204" pitchFamily="34" charset="0"/>
              </a:rPr>
              <a:t>(c) SS Regions have mandatory (education system) and optional (legal system)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consultation rights </a:t>
            </a:r>
            <a:r>
              <a:rPr lang="en-US" sz="1800" dirty="0">
                <a:latin typeface="Tahoma" panose="020B0604030504040204" pitchFamily="34" charset="0"/>
                <a:ea typeface="Tahoma" panose="020B0604030504040204" pitchFamily="34" charset="0"/>
                <a:cs typeface="Tahoma" panose="020B0604030504040204" pitchFamily="34" charset="0"/>
              </a:rPr>
              <a:t>as to pertinent national policies; </a:t>
            </a:r>
          </a:p>
          <a:p>
            <a:pPr algn="just"/>
            <a:endParaRPr lang="en-US" sz="1000" dirty="0">
              <a:latin typeface="Tahoma" panose="020B0604030504040204" pitchFamily="34" charset="0"/>
              <a:ea typeface="Tahoma" panose="020B0604030504040204" pitchFamily="34" charset="0"/>
              <a:cs typeface="Tahoma" panose="020B0604030504040204" pitchFamily="34" charset="0"/>
            </a:endParaRPr>
          </a:p>
          <a:p>
            <a:pPr algn="just"/>
            <a:r>
              <a:rPr lang="en-US" sz="1800" dirty="0">
                <a:latin typeface="Tahoma" panose="020B0604030504040204" pitchFamily="34" charset="0"/>
                <a:ea typeface="Tahoma" panose="020B0604030504040204" pitchFamily="34" charset="0"/>
                <a:cs typeface="Tahoma" panose="020B0604030504040204" pitchFamily="34" charset="0"/>
              </a:rPr>
              <a:t>(d) otherwise, SS Regions’ functional composition, prerogatives, oversight arrangements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quite symmetrically devolved, </a:t>
            </a:r>
            <a:r>
              <a:rPr lang="en-US" sz="1800" dirty="0">
                <a:latin typeface="Tahoma" panose="020B0604030504040204" pitchFamily="34" charset="0"/>
                <a:ea typeface="Tahoma" panose="020B0604030504040204" pitchFamily="34" charset="0"/>
                <a:cs typeface="Tahoma" panose="020B0604030504040204" pitchFamily="34" charset="0"/>
              </a:rPr>
              <a:t>similar to 8 other Regions.    </a:t>
            </a:r>
          </a:p>
        </p:txBody>
      </p:sp>
    </p:spTree>
    <p:extLst>
      <p:ext uri="{BB962C8B-B14F-4D97-AF65-F5344CB8AC3E}">
        <p14:creationId xmlns:p14="http://schemas.microsoft.com/office/powerpoint/2010/main" val="92286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FE6E-C4D6-437A-99F7-C7911F959329}"/>
              </a:ext>
            </a:extLst>
          </p:cNvPr>
          <p:cNvSpPr>
            <a:spLocks noGrp="1"/>
          </p:cNvSpPr>
          <p:nvPr>
            <p:ph type="title"/>
          </p:nvPr>
        </p:nvSpPr>
        <p:spPr>
          <a:xfrm>
            <a:off x="838202" y="385121"/>
            <a:ext cx="10515600" cy="992267"/>
          </a:xfrm>
        </p:spPr>
        <p:txBody>
          <a:bodyPr>
            <a:noAutofit/>
          </a:bodyPr>
          <a:lstStyle/>
          <a:p>
            <a:r>
              <a:rPr lang="en-US" sz="2201" dirty="0">
                <a:latin typeface="Tahoma" panose="020B0604030504040204" pitchFamily="34" charset="0"/>
                <a:ea typeface="Tahoma" panose="020B0604030504040204" pitchFamily="34" charset="0"/>
                <a:cs typeface="Tahoma" panose="020B0604030504040204" pitchFamily="34" charset="0"/>
              </a:rPr>
              <a:t>Four (4) conflict-mitigation, management strategies from comparative experiences of officially multilingual States, relevant to Cameroon: </a:t>
            </a:r>
            <a:br>
              <a:rPr lang="en-US" sz="2201" dirty="0">
                <a:latin typeface="Tahoma" panose="020B0604030504040204" pitchFamily="34" charset="0"/>
                <a:ea typeface="Tahoma" panose="020B0604030504040204" pitchFamily="34" charset="0"/>
                <a:cs typeface="Tahoma" panose="020B0604030504040204" pitchFamily="34" charset="0"/>
              </a:rPr>
            </a:br>
            <a:endParaRPr lang="en-US" sz="2201" dirty="0"/>
          </a:p>
        </p:txBody>
      </p:sp>
      <p:sp>
        <p:nvSpPr>
          <p:cNvPr id="3" name="Content Placeholder 2">
            <a:extLst>
              <a:ext uri="{FF2B5EF4-FFF2-40B4-BE49-F238E27FC236}">
                <a16:creationId xmlns:a16="http://schemas.microsoft.com/office/drawing/2014/main" id="{BD83F17C-84CC-487B-BC5B-161458E7407A}"/>
              </a:ext>
            </a:extLst>
          </p:cNvPr>
          <p:cNvSpPr>
            <a:spLocks noGrp="1"/>
          </p:cNvSpPr>
          <p:nvPr>
            <p:ph idx="1"/>
          </p:nvPr>
        </p:nvSpPr>
        <p:spPr>
          <a:xfrm>
            <a:off x="838202" y="1192194"/>
            <a:ext cx="10515600" cy="4872940"/>
          </a:xfrm>
        </p:spPr>
        <p:txBody>
          <a:bodyPr>
            <a:normAutofit/>
          </a:bodyPr>
          <a:lstStyle/>
          <a:p>
            <a:pPr marL="457211" lvl="1" indent="0">
              <a:buNone/>
            </a:pPr>
            <a:endParaRPr lang="en-US" sz="1900" dirty="0">
              <a:latin typeface="Tahoma" panose="020B0604030504040204" pitchFamily="34" charset="0"/>
              <a:ea typeface="Tahoma" panose="020B0604030504040204" pitchFamily="34" charset="0"/>
              <a:cs typeface="Tahoma" panose="020B0604030504040204" pitchFamily="34" charset="0"/>
            </a:endParaRPr>
          </a:p>
          <a:p>
            <a:pPr marL="914422" lvl="1" indent="-457211">
              <a:buFont typeface="+mj-lt"/>
              <a:buAutoNum type="arabicPeriod"/>
            </a:pPr>
            <a:r>
              <a:rPr lang="en-US" sz="1900" dirty="0">
                <a:latin typeface="Tahoma" panose="020B0604030504040204" pitchFamily="34" charset="0"/>
                <a:ea typeface="Tahoma" panose="020B0604030504040204" pitchFamily="34" charset="0"/>
                <a:cs typeface="Tahoma" panose="020B0604030504040204" pitchFamily="34" charset="0"/>
              </a:rPr>
              <a:t>Language Policy and Planning in officially multilingual States</a:t>
            </a:r>
          </a:p>
          <a:p>
            <a:pPr marL="914422" lvl="1" indent="-457211">
              <a:buFont typeface="+mj-lt"/>
              <a:buAutoNum type="arabicPeriod"/>
            </a:pPr>
            <a:endParaRPr lang="en-US" sz="1900" dirty="0">
              <a:latin typeface="Tahoma" panose="020B0604030504040204" pitchFamily="34" charset="0"/>
              <a:ea typeface="Tahoma" panose="020B0604030504040204" pitchFamily="34" charset="0"/>
              <a:cs typeface="Tahoma" panose="020B0604030504040204" pitchFamily="34" charset="0"/>
            </a:endParaRPr>
          </a:p>
          <a:p>
            <a:pPr marL="914422" lvl="1" indent="-457211">
              <a:buFont typeface="+mj-lt"/>
              <a:buAutoNum type="arabicPeriod"/>
            </a:pPr>
            <a:r>
              <a:rPr lang="en-US" sz="1900" dirty="0">
                <a:latin typeface="Tahoma" panose="020B0604030504040204" pitchFamily="34" charset="0"/>
                <a:ea typeface="Tahoma" panose="020B0604030504040204" pitchFamily="34" charset="0"/>
                <a:cs typeface="Tahoma" panose="020B0604030504040204" pitchFamily="34" charset="0"/>
              </a:rPr>
              <a:t>Language-in-Education Policy for officially multilingual States</a:t>
            </a:r>
          </a:p>
          <a:p>
            <a:pPr marL="914422" lvl="1" indent="-457211">
              <a:buFont typeface="+mj-lt"/>
              <a:buAutoNum type="arabicPeriod"/>
            </a:pPr>
            <a:endParaRPr lang="en-US" sz="1900" dirty="0">
              <a:latin typeface="Tahoma" panose="020B0604030504040204" pitchFamily="34" charset="0"/>
              <a:ea typeface="Tahoma" panose="020B0604030504040204" pitchFamily="34" charset="0"/>
              <a:cs typeface="Tahoma" panose="020B0604030504040204" pitchFamily="34" charset="0"/>
            </a:endParaRPr>
          </a:p>
          <a:p>
            <a:pPr marL="914422" lvl="1" indent="-457211">
              <a:buFont typeface="+mj-lt"/>
              <a:buAutoNum type="arabicPeriod"/>
            </a:pPr>
            <a:r>
              <a:rPr lang="en-US" sz="1900" dirty="0">
                <a:latin typeface="Tahoma" panose="020B0604030504040204" pitchFamily="34" charset="0"/>
                <a:ea typeface="Tahoma" panose="020B0604030504040204" pitchFamily="34" charset="0"/>
                <a:cs typeface="Tahoma" panose="020B0604030504040204" pitchFamily="34" charset="0"/>
              </a:rPr>
              <a:t>Bijuralism, pluri-juralism, and coexistence of more than one major legal tradition</a:t>
            </a:r>
          </a:p>
          <a:p>
            <a:pPr marL="914422" lvl="1" indent="-457211">
              <a:buFont typeface="+mj-lt"/>
              <a:buAutoNum type="arabicPeriod"/>
            </a:pPr>
            <a:endParaRPr lang="en-US" sz="1900" dirty="0">
              <a:latin typeface="Tahoma" panose="020B0604030504040204" pitchFamily="34" charset="0"/>
              <a:ea typeface="Tahoma" panose="020B0604030504040204" pitchFamily="34" charset="0"/>
              <a:cs typeface="Tahoma" panose="020B0604030504040204" pitchFamily="34" charset="0"/>
            </a:endParaRPr>
          </a:p>
          <a:p>
            <a:pPr marL="914422" lvl="1" indent="-457211">
              <a:buFont typeface="+mj-lt"/>
              <a:buAutoNum type="arabicPeriod"/>
            </a:pPr>
            <a:r>
              <a:rPr lang="en-US" sz="1900" dirty="0">
                <a:latin typeface="Tahoma" panose="020B0604030504040204" pitchFamily="34" charset="0"/>
                <a:ea typeface="Tahoma" panose="020B0604030504040204" pitchFamily="34" charset="0"/>
                <a:cs typeface="Tahoma" panose="020B0604030504040204" pitchFamily="34" charset="0"/>
              </a:rPr>
              <a:t>Asymmetrical devolution arrangements (including for Unitary States)</a:t>
            </a:r>
          </a:p>
          <a:p>
            <a:pPr marL="914422" lvl="1" indent="-457211">
              <a:buFont typeface="+mj-lt"/>
              <a:buAutoNum type="arabicPeriod"/>
            </a:pPr>
            <a:endParaRPr lang="en-US" sz="1900" dirty="0">
              <a:latin typeface="Tahoma" panose="020B0604030504040204" pitchFamily="34" charset="0"/>
              <a:ea typeface="Tahoma" panose="020B0604030504040204" pitchFamily="34" charset="0"/>
              <a:cs typeface="Tahoma" panose="020B0604030504040204" pitchFamily="34" charset="0"/>
            </a:endParaRPr>
          </a:p>
          <a:p>
            <a:pPr marL="457211" lvl="1" indent="0">
              <a:buNone/>
            </a:pPr>
            <a:r>
              <a:rPr lang="en-US" sz="1900" b="1" dirty="0">
                <a:solidFill>
                  <a:srgbClr val="FF0000"/>
                </a:solidFill>
                <a:latin typeface="Tahoma" panose="020B0604030504040204" pitchFamily="34" charset="0"/>
                <a:ea typeface="Tahoma" panose="020B0604030504040204" pitchFamily="34" charset="0"/>
                <a:cs typeface="Tahoma" panose="020B0604030504040204" pitchFamily="34" charset="0"/>
              </a:rPr>
              <a:t>NEXT : </a:t>
            </a:r>
          </a:p>
          <a:p>
            <a:pPr marL="457211" lvl="1" indent="0">
              <a:buNone/>
            </a:pPr>
            <a:endParaRPr lang="en-US" sz="1900" dirty="0">
              <a:latin typeface="Tahoma" panose="020B0604030504040204" pitchFamily="34" charset="0"/>
              <a:ea typeface="Tahoma" panose="020B0604030504040204" pitchFamily="34" charset="0"/>
              <a:cs typeface="Tahoma" panose="020B0604030504040204" pitchFamily="34" charset="0"/>
            </a:endParaRPr>
          </a:p>
          <a:p>
            <a:pPr marL="800120" lvl="1" indent="-342909">
              <a:buAutoNum type="alphaUcParenR"/>
            </a:pPr>
            <a:r>
              <a:rPr lang="en-US" sz="1900" dirty="0">
                <a:latin typeface="Tahoma" panose="020B0604030504040204" pitchFamily="34" charset="0"/>
                <a:ea typeface="Tahoma" panose="020B0604030504040204" pitchFamily="34" charset="0"/>
                <a:cs typeface="Tahoma" panose="020B0604030504040204" pitchFamily="34" charset="0"/>
              </a:rPr>
              <a:t>What is the </a:t>
            </a:r>
            <a:r>
              <a:rPr lang="en-US" sz="1900" dirty="0">
                <a:solidFill>
                  <a:srgbClr val="0000FF"/>
                </a:solidFill>
                <a:latin typeface="Tahoma" panose="020B0604030504040204" pitchFamily="34" charset="0"/>
                <a:ea typeface="Tahoma" panose="020B0604030504040204" pitchFamily="34" charset="0"/>
                <a:cs typeface="Tahoma" panose="020B0604030504040204" pitchFamily="34" charset="0"/>
              </a:rPr>
              <a:t>situation (practice, law, policy)</a:t>
            </a:r>
            <a:r>
              <a:rPr lang="en-US" sz="1900" dirty="0">
                <a:latin typeface="Tahoma" panose="020B0604030504040204" pitchFamily="34" charset="0"/>
                <a:ea typeface="Tahoma" panose="020B0604030504040204" pitchFamily="34" charset="0"/>
                <a:cs typeface="Tahoma" panose="020B0604030504040204" pitchFamily="34" charset="0"/>
              </a:rPr>
              <a:t> in Cameroon and why prone to conflict ? </a:t>
            </a:r>
          </a:p>
          <a:p>
            <a:pPr marL="800120" lvl="1" indent="-342909">
              <a:buAutoNum type="alphaUcParenR"/>
            </a:pPr>
            <a:endParaRPr lang="en-US" sz="1900" dirty="0">
              <a:latin typeface="Tahoma" panose="020B0604030504040204" pitchFamily="34" charset="0"/>
              <a:ea typeface="Tahoma" panose="020B0604030504040204" pitchFamily="34" charset="0"/>
              <a:cs typeface="Tahoma" panose="020B0604030504040204" pitchFamily="34" charset="0"/>
            </a:endParaRPr>
          </a:p>
          <a:p>
            <a:pPr marL="800120" lvl="1" indent="-342909">
              <a:buAutoNum type="alphaUcParenR"/>
            </a:pPr>
            <a:r>
              <a:rPr lang="en-US" sz="1900" dirty="0">
                <a:latin typeface="Tahoma" panose="020B0604030504040204" pitchFamily="34" charset="0"/>
                <a:ea typeface="Tahoma" panose="020B0604030504040204" pitchFamily="34" charset="0"/>
                <a:cs typeface="Tahoma" panose="020B0604030504040204" pitchFamily="34" charset="0"/>
              </a:rPr>
              <a:t>What is the </a:t>
            </a:r>
            <a:r>
              <a:rPr lang="en-US" sz="1900" dirty="0">
                <a:solidFill>
                  <a:srgbClr val="0000FF"/>
                </a:solidFill>
                <a:latin typeface="Tahoma" panose="020B0604030504040204" pitchFamily="34" charset="0"/>
                <a:ea typeface="Tahoma" panose="020B0604030504040204" pitchFamily="34" charset="0"/>
                <a:cs typeface="Tahoma" panose="020B0604030504040204" pitchFamily="34" charset="0"/>
              </a:rPr>
              <a:t>way forward; concrete entry points </a:t>
            </a:r>
            <a:r>
              <a:rPr lang="en-US" sz="1900" dirty="0">
                <a:latin typeface="Tahoma" panose="020B0604030504040204" pitchFamily="34" charset="0"/>
                <a:ea typeface="Tahoma" panose="020B0604030504040204" pitchFamily="34" charset="0"/>
                <a:cs typeface="Tahoma" panose="020B0604030504040204" pitchFamily="34" charset="0"/>
              </a:rPr>
              <a:t>to turn the tide?</a:t>
            </a:r>
          </a:p>
          <a:p>
            <a:pPr marL="800120" lvl="1" indent="-342909">
              <a:buAutoNum type="alphaUcParenR"/>
            </a:pPr>
            <a:endParaRPr lang="en-US" sz="1801" dirty="0">
              <a:latin typeface="Tahoma" panose="020B0604030504040204" pitchFamily="34" charset="0"/>
              <a:ea typeface="Tahoma" panose="020B0604030504040204" pitchFamily="34" charset="0"/>
              <a:cs typeface="Tahoma" panose="020B0604030504040204" pitchFamily="34" charset="0"/>
            </a:endParaRPr>
          </a:p>
          <a:p>
            <a:pPr marL="800120" lvl="1" indent="-342909">
              <a:buAutoNum type="alphaUcParenR"/>
            </a:pPr>
            <a:endParaRPr lang="en-US" sz="180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2188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065E-08D2-419F-B55F-F61B003B6C0F}"/>
              </a:ext>
            </a:extLst>
          </p:cNvPr>
          <p:cNvSpPr>
            <a:spLocks noGrp="1"/>
          </p:cNvSpPr>
          <p:nvPr>
            <p:ph type="title"/>
          </p:nvPr>
        </p:nvSpPr>
        <p:spPr>
          <a:xfrm>
            <a:off x="838200" y="238125"/>
            <a:ext cx="10515600" cy="536575"/>
          </a:xfrm>
        </p:spPr>
        <p:txBody>
          <a:bodyPr>
            <a:normAutofit/>
          </a:bodyPr>
          <a:lstStyle/>
          <a:p>
            <a:pPr algn="ctr"/>
            <a:r>
              <a:rPr lang="en-US" sz="2100" dirty="0">
                <a:latin typeface="Tahoma" panose="020B0604030504040204" pitchFamily="34" charset="0"/>
                <a:ea typeface="Tahoma" panose="020B0604030504040204" pitchFamily="34" charset="0"/>
                <a:cs typeface="Tahoma" panose="020B0604030504040204" pitchFamily="34" charset="0"/>
              </a:rPr>
              <a:t>Recommended Policy Approach – Understanding </a:t>
            </a:r>
            <a:r>
              <a:rPr lang="en-US" sz="2100" dirty="0">
                <a:solidFill>
                  <a:srgbClr val="0000FF"/>
                </a:solidFill>
                <a:latin typeface="Tahoma" panose="020B0604030504040204" pitchFamily="34" charset="0"/>
                <a:ea typeface="Tahoma" panose="020B0604030504040204" pitchFamily="34" charset="0"/>
                <a:cs typeface="Tahoma" panose="020B0604030504040204" pitchFamily="34" charset="0"/>
              </a:rPr>
              <a:t>asymmetrical devolution</a:t>
            </a:r>
          </a:p>
        </p:txBody>
      </p:sp>
      <p:sp>
        <p:nvSpPr>
          <p:cNvPr id="3" name="Content Placeholder 2">
            <a:extLst>
              <a:ext uri="{FF2B5EF4-FFF2-40B4-BE49-F238E27FC236}">
                <a16:creationId xmlns:a16="http://schemas.microsoft.com/office/drawing/2014/main" id="{9F8E5DF6-72F6-462D-8338-DFD9DD39670E}"/>
              </a:ext>
            </a:extLst>
          </p:cNvPr>
          <p:cNvSpPr>
            <a:spLocks noGrp="1"/>
          </p:cNvSpPr>
          <p:nvPr>
            <p:ph idx="1"/>
          </p:nvPr>
        </p:nvSpPr>
        <p:spPr>
          <a:xfrm>
            <a:off x="615950" y="1378857"/>
            <a:ext cx="10960100" cy="5359400"/>
          </a:xfrm>
        </p:spPr>
        <p:txBody>
          <a:bodyPr>
            <a:normAutofit/>
          </a:bodyPr>
          <a:lstStyle/>
          <a:p>
            <a:pPr algn="just"/>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Deepen understanding of asymmetrical devolution </a:t>
            </a:r>
            <a:r>
              <a:rPr lang="en-US" sz="1800" dirty="0">
                <a:latin typeface="Tahoma" panose="020B0604030504040204" pitchFamily="34" charset="0"/>
                <a:ea typeface="Tahoma" panose="020B0604030504040204" pitchFamily="34" charset="0"/>
                <a:cs typeface="Tahoma" panose="020B0604030504040204" pitchFamily="34" charset="0"/>
              </a:rPr>
              <a:t>as a complex approach, attempted in Unitary/Federal systems. Usefulness of comparative Special Status regions’ attributes and arrangements. Differentiation between approaches of “territorial” and “non-territorial” autonomy. Where all facets of a group specificity to be preserved are not territorially concentrated (see preservation of English education system specificities), non-territorial policies are required.  </a:t>
            </a:r>
            <a:r>
              <a:rPr lang="en-US" sz="1800" i="1" dirty="0">
                <a:latin typeface="Tahoma" panose="020B0604030504040204" pitchFamily="34" charset="0"/>
                <a:ea typeface="Tahoma" panose="020B0604030504040204" pitchFamily="34" charset="0"/>
                <a:cs typeface="Tahoma" panose="020B0604030504040204" pitchFamily="34" charset="0"/>
              </a:rPr>
              <a:t>Some entry points:</a:t>
            </a:r>
            <a:r>
              <a:rPr lang="en-US" sz="1800" dirty="0">
                <a:latin typeface="Tahoma" panose="020B0604030504040204" pitchFamily="34" charset="0"/>
                <a:ea typeface="Tahoma" panose="020B0604030504040204" pitchFamily="34" charset="0"/>
                <a:cs typeface="Tahoma" panose="020B0604030504040204" pitchFamily="34" charset="0"/>
              </a:rPr>
              <a:t> </a:t>
            </a:r>
          </a:p>
          <a:p>
            <a:pPr marL="0" indent="0" algn="just">
              <a:buNone/>
            </a:pPr>
            <a:endParaRPr lang="en-US" sz="1000" dirty="0">
              <a:latin typeface="Tahoma" panose="020B0604030504040204" pitchFamily="34" charset="0"/>
              <a:ea typeface="Tahoma" panose="020B0604030504040204" pitchFamily="34" charset="0"/>
              <a:cs typeface="Tahoma" panose="020B0604030504040204" pitchFamily="34" charset="0"/>
            </a:endParaRPr>
          </a:p>
          <a:p>
            <a:pPr algn="just"/>
            <a:r>
              <a:rPr lang="en-US" sz="1800" dirty="0">
                <a:latin typeface="Tahoma" panose="020B0604030504040204" pitchFamily="34" charset="0"/>
                <a:ea typeface="Tahoma" panose="020B0604030504040204" pitchFamily="34" charset="0"/>
                <a:cs typeface="Tahoma" panose="020B0604030504040204" pitchFamily="34" charset="0"/>
              </a:rPr>
              <a:t>Support networks of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constitutionalists, devolution, decentralization specialists to study, propose, articulate optimal functioning and exercise of Special Status</a:t>
            </a:r>
            <a:r>
              <a:rPr lang="en-US" sz="1800" dirty="0">
                <a:latin typeface="Tahoma" panose="020B0604030504040204" pitchFamily="34" charset="0"/>
                <a:ea typeface="Tahoma" panose="020B0604030504040204" pitchFamily="34" charset="0"/>
                <a:cs typeface="Tahoma" panose="020B0604030504040204" pitchFamily="34" charset="0"/>
              </a:rPr>
              <a:t> region attributions as part of decentralization. Optimal modelling of asymmetrical devolution for Cameroon, including reform proposals for its improvement. Important to keep open the space for debate, to strengthen the experiment, draw on positive comparative experiences.  </a:t>
            </a:r>
          </a:p>
          <a:p>
            <a:pPr algn="just"/>
            <a:endParaRPr lang="en-US" sz="1000" dirty="0">
              <a:latin typeface="Tahoma" panose="020B0604030504040204" pitchFamily="34" charset="0"/>
              <a:ea typeface="Tahoma" panose="020B0604030504040204" pitchFamily="34" charset="0"/>
              <a:cs typeface="Tahoma" panose="020B0604030504040204" pitchFamily="34" charset="0"/>
            </a:endParaRPr>
          </a:p>
          <a:p>
            <a:pPr algn="just"/>
            <a:r>
              <a:rPr lang="en-US" sz="1800" dirty="0">
                <a:latin typeface="Tahoma" panose="020B0604030504040204" pitchFamily="34" charset="0"/>
                <a:ea typeface="Tahoma" panose="020B0604030504040204" pitchFamily="34" charset="0"/>
                <a:cs typeface="Tahoma" panose="020B0604030504040204" pitchFamily="34" charset="0"/>
              </a:rPr>
              <a:t>Support scoping </a:t>
            </a:r>
            <a:r>
              <a:rPr lang="en-US" sz="1800" dirty="0">
                <a:solidFill>
                  <a:srgbClr val="0000FF"/>
                </a:solidFill>
                <a:latin typeface="Tahoma" panose="020B0604030504040204" pitchFamily="34" charset="0"/>
                <a:ea typeface="Tahoma" panose="020B0604030504040204" pitchFamily="34" charset="0"/>
                <a:cs typeface="Tahoma" panose="020B0604030504040204" pitchFamily="34" charset="0"/>
              </a:rPr>
              <a:t>study on modalities for the exercise by Special Status regions of the attributes envisaged </a:t>
            </a:r>
            <a:r>
              <a:rPr lang="en-US" sz="1800" dirty="0">
                <a:latin typeface="Tahoma" panose="020B0604030504040204" pitchFamily="34" charset="0"/>
                <a:ea typeface="Tahoma" panose="020B0604030504040204" pitchFamily="34" charset="0"/>
                <a:cs typeface="Tahoma" panose="020B0604030504040204" pitchFamily="34" charset="0"/>
              </a:rPr>
              <a:t>in 2019 General Code on Regions/Councils, notably in the domains where expected to exercise consultation rights (Education, Justice, and by textual implication from Section 3 – use of Official Languages)</a:t>
            </a:r>
          </a:p>
          <a:p>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832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FE6E-C4D6-437A-99F7-C7911F959329}"/>
              </a:ext>
            </a:extLst>
          </p:cNvPr>
          <p:cNvSpPr>
            <a:spLocks noGrp="1"/>
          </p:cNvSpPr>
          <p:nvPr>
            <p:ph type="title"/>
          </p:nvPr>
        </p:nvSpPr>
        <p:spPr>
          <a:xfrm>
            <a:off x="838202" y="365126"/>
            <a:ext cx="10515600" cy="502976"/>
          </a:xfrm>
        </p:spPr>
        <p:txBody>
          <a:bodyPr>
            <a:normAutofit/>
          </a:bodyPr>
          <a:lstStyle/>
          <a:p>
            <a:pPr algn="ctr"/>
            <a:r>
              <a:rPr lang="en-US" sz="2100" dirty="0">
                <a:latin typeface="Tahoma" panose="020B0604030504040204" pitchFamily="34" charset="0"/>
                <a:ea typeface="Tahoma" panose="020B0604030504040204" pitchFamily="34" charset="0"/>
                <a:cs typeface="Tahoma" panose="020B0604030504040204" pitchFamily="34" charset="0"/>
              </a:rPr>
              <a:t>OFFICIAL LANGUAGES: LANGUAGE POLICY AND PLANNING </a:t>
            </a:r>
          </a:p>
        </p:txBody>
      </p:sp>
      <p:sp>
        <p:nvSpPr>
          <p:cNvPr id="6" name="Content Placeholder 5">
            <a:extLst>
              <a:ext uri="{FF2B5EF4-FFF2-40B4-BE49-F238E27FC236}">
                <a16:creationId xmlns:a16="http://schemas.microsoft.com/office/drawing/2014/main" id="{FDAD7C53-3DBC-45A8-85C7-4B29E5C7B0CB}"/>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pPr marL="0" indent="0">
              <a:buNone/>
            </a:pPr>
            <a:endParaRPr lang="en-US" sz="1200" dirty="0"/>
          </a:p>
          <a:p>
            <a:pPr marL="0" indent="0">
              <a:buNone/>
            </a:pPr>
            <a:endParaRPr lang="en-US" sz="1200" dirty="0"/>
          </a:p>
          <a:p>
            <a:pPr marL="0" indent="0">
              <a:buNone/>
            </a:pPr>
            <a:r>
              <a:rPr lang="en-US" sz="1801" i="1" dirty="0">
                <a:latin typeface="Tahoma" panose="020B0604030504040204" pitchFamily="34" charset="0"/>
                <a:ea typeface="Tahoma" panose="020B0604030504040204" pitchFamily="34" charset="0"/>
                <a:cs typeface="Tahoma" panose="020B0604030504040204" pitchFamily="34" charset="0"/>
              </a:rPr>
              <a:t>Caveat</a:t>
            </a:r>
            <a:r>
              <a:rPr lang="en-US" sz="1801" dirty="0">
                <a:latin typeface="Tahoma" panose="020B0604030504040204" pitchFamily="34" charset="0"/>
                <a:ea typeface="Tahoma" panose="020B0604030504040204" pitchFamily="34" charset="0"/>
                <a:cs typeface="Tahoma" panose="020B0604030504040204" pitchFamily="34" charset="0"/>
              </a:rPr>
              <a:t> : Bilingualism, notably English use may have increased in 15 years since 2005 (due to French OL1 Millennials'’ uptake of English as language of instruction)</a:t>
            </a:r>
          </a:p>
        </p:txBody>
      </p:sp>
      <p:pic>
        <p:nvPicPr>
          <p:cNvPr id="7" name="Picture 6">
            <a:extLst>
              <a:ext uri="{FF2B5EF4-FFF2-40B4-BE49-F238E27FC236}">
                <a16:creationId xmlns:a16="http://schemas.microsoft.com/office/drawing/2014/main" id="{EF4741E3-EA37-4F4A-B0B5-B0DA98E5ACFE}"/>
              </a:ext>
            </a:extLst>
          </p:cNvPr>
          <p:cNvPicPr>
            <a:picLocks noChangeAspect="1"/>
          </p:cNvPicPr>
          <p:nvPr/>
        </p:nvPicPr>
        <p:blipFill>
          <a:blip r:embed="rId2"/>
          <a:stretch>
            <a:fillRect/>
          </a:stretch>
        </p:blipFill>
        <p:spPr>
          <a:xfrm>
            <a:off x="1727839" y="1243426"/>
            <a:ext cx="8736325" cy="3688400"/>
          </a:xfrm>
          <a:prstGeom prst="rect">
            <a:avLst/>
          </a:prstGeom>
        </p:spPr>
      </p:pic>
    </p:spTree>
    <p:extLst>
      <p:ext uri="{BB962C8B-B14F-4D97-AF65-F5344CB8AC3E}">
        <p14:creationId xmlns:p14="http://schemas.microsoft.com/office/powerpoint/2010/main" val="19664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6239FE6E-C4D6-437A-99F7-C7911F959329}"/>
              </a:ext>
            </a:extLst>
          </p:cNvPr>
          <p:cNvSpPr>
            <a:spLocks noGrp="1"/>
          </p:cNvSpPr>
          <p:nvPr>
            <p:ph type="title"/>
          </p:nvPr>
        </p:nvSpPr>
        <p:spPr>
          <a:xfrm>
            <a:off x="556534" y="643467"/>
            <a:ext cx="11210924" cy="744836"/>
          </a:xfrm>
        </p:spPr>
        <p:txBody>
          <a:bodyPr vert="horz" lIns="91440" tIns="45721" rIns="91440" bIns="45721" rtlCol="0" anchor="ctr">
            <a:normAutofit/>
          </a:bodyPr>
          <a:lstStyle/>
          <a:p>
            <a:pPr algn="ctr"/>
            <a:r>
              <a:rPr lang="en-US" sz="3200">
                <a:solidFill>
                  <a:schemeClr val="bg1"/>
                </a:solidFill>
              </a:rPr>
              <a:t>Territorial &amp; Regional Preponderance in Use of Official Languages </a:t>
            </a:r>
          </a:p>
        </p:txBody>
      </p:sp>
      <p:pic>
        <p:nvPicPr>
          <p:cNvPr id="4" name="Content Placeholder 3">
            <a:extLst>
              <a:ext uri="{FF2B5EF4-FFF2-40B4-BE49-F238E27FC236}">
                <a16:creationId xmlns:a16="http://schemas.microsoft.com/office/drawing/2014/main" id="{0F5EC0F7-578C-40A1-ABB5-F20801B29939}"/>
              </a:ext>
            </a:extLst>
          </p:cNvPr>
          <p:cNvPicPr>
            <a:picLocks noGrp="1" noChangeAspect="1"/>
          </p:cNvPicPr>
          <p:nvPr>
            <p:ph idx="1"/>
          </p:nvPr>
        </p:nvPicPr>
        <p:blipFill>
          <a:blip r:embed="rId2"/>
          <a:stretch>
            <a:fillRect/>
          </a:stretch>
        </p:blipFill>
        <p:spPr>
          <a:xfrm>
            <a:off x="643467" y="1842828"/>
            <a:ext cx="10905067" cy="4059003"/>
          </a:xfrm>
          <a:prstGeom prst="rect">
            <a:avLst/>
          </a:prstGeom>
        </p:spPr>
      </p:pic>
    </p:spTree>
    <p:extLst>
      <p:ext uri="{BB962C8B-B14F-4D97-AF65-F5344CB8AC3E}">
        <p14:creationId xmlns:p14="http://schemas.microsoft.com/office/powerpoint/2010/main" val="372774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83F17C-84CC-487B-BC5B-161458E7407A}"/>
              </a:ext>
            </a:extLst>
          </p:cNvPr>
          <p:cNvSpPr>
            <a:spLocks noGrp="1"/>
          </p:cNvSpPr>
          <p:nvPr>
            <p:ph idx="1"/>
          </p:nvPr>
        </p:nvSpPr>
        <p:spPr>
          <a:xfrm>
            <a:off x="838202" y="1307939"/>
            <a:ext cx="10515600" cy="4869024"/>
          </a:xfrm>
        </p:spPr>
        <p:txBody>
          <a:bodyPr>
            <a:normAutofit lnSpcReduction="10000"/>
          </a:bodyPr>
          <a:lstStyle/>
          <a:p>
            <a:pPr algn="just"/>
            <a:r>
              <a:rPr lang="en-GB" sz="1801" dirty="0">
                <a:latin typeface="Tahoma" panose="020B0604030504040204" pitchFamily="34" charset="0"/>
                <a:ea typeface="Tahoma" panose="020B0604030504040204" pitchFamily="34" charset="0"/>
                <a:cs typeface="Tahoma" panose="020B0604030504040204" pitchFamily="34" charset="0"/>
              </a:rPr>
              <a:t>Cameroon had no law regulating same, granting entitlement to public interactions in one or other official language for 58 years (1961-reunification to 2019); only a Constitutional requirement of equality of official languages (since 1996) and lower administrative circulars “reminding” State employees/services of need to be bilingual.</a:t>
            </a:r>
          </a:p>
          <a:p>
            <a:pPr marL="0" indent="0" algn="just">
              <a:buNone/>
            </a:pPr>
            <a:r>
              <a:rPr lang="en-GB" sz="1801" dirty="0">
                <a:latin typeface="Tahoma" panose="020B0604030504040204" pitchFamily="34" charset="0"/>
                <a:ea typeface="Tahoma" panose="020B0604030504040204" pitchFamily="34" charset="0"/>
                <a:cs typeface="Tahoma" panose="020B0604030504040204" pitchFamily="34" charset="0"/>
              </a:rPr>
              <a:t> </a:t>
            </a:r>
          </a:p>
          <a:p>
            <a:pPr algn="just"/>
            <a:r>
              <a:rPr lang="en-GB" sz="1801" dirty="0">
                <a:latin typeface="Tahoma" panose="020B0604030504040204" pitchFamily="34" charset="0"/>
                <a:ea typeface="Tahoma" panose="020B0604030504040204" pitchFamily="34" charset="0"/>
                <a:cs typeface="Tahoma" panose="020B0604030504040204" pitchFamily="34" charset="0"/>
              </a:rPr>
              <a:t>No formal bilingualism test or requirement as pre-requisite for graduation from the multiple Grandes Ecoles which train/produce Cameroon’s civil service higher echelons (Civil/Territorial Administrators, Tax, Finance, Customs, Magistracy) or other key corps with citizen interactions (such as Police, Gendarmerie); or as requirement for deployment to the field. </a:t>
            </a:r>
          </a:p>
          <a:p>
            <a:pPr algn="just"/>
            <a:endParaRPr lang="en-GB" sz="1801" dirty="0">
              <a:latin typeface="Tahoma" panose="020B0604030504040204" pitchFamily="34" charset="0"/>
              <a:ea typeface="Tahoma" panose="020B0604030504040204" pitchFamily="34" charset="0"/>
              <a:cs typeface="Tahoma" panose="020B0604030504040204" pitchFamily="34" charset="0"/>
            </a:endParaRPr>
          </a:p>
          <a:p>
            <a:pPr algn="just"/>
            <a:r>
              <a:rPr lang="en-GB" sz="1801" dirty="0">
                <a:latin typeface="Tahoma" panose="020B0604030504040204" pitchFamily="34" charset="0"/>
                <a:ea typeface="Tahoma" panose="020B0604030504040204" pitchFamily="34" charset="0"/>
                <a:cs typeface="Tahoma" panose="020B0604030504040204" pitchFamily="34" charset="0"/>
              </a:rPr>
              <a:t>To date, Cameroon has no single State Policy or Strategy document on Languages (official, and other), which assigns Languages use, valorising functions, and planning for acquisition, retention, preservation, revitalization of languages. </a:t>
            </a:r>
          </a:p>
          <a:p>
            <a:pPr algn="just"/>
            <a:endParaRPr lang="en-GB" sz="1801" dirty="0">
              <a:latin typeface="Tahoma" panose="020B0604030504040204" pitchFamily="34" charset="0"/>
              <a:ea typeface="Tahoma" panose="020B0604030504040204" pitchFamily="34" charset="0"/>
              <a:cs typeface="Tahoma" panose="020B0604030504040204" pitchFamily="34" charset="0"/>
            </a:endParaRPr>
          </a:p>
          <a:p>
            <a:pPr algn="just"/>
            <a:r>
              <a:rPr lang="en-GB" sz="1801" dirty="0">
                <a:latin typeface="Tahoma" panose="020B0604030504040204" pitchFamily="34" charset="0"/>
                <a:ea typeface="Tahoma" panose="020B0604030504040204" pitchFamily="34" charset="0"/>
                <a:cs typeface="Tahoma" panose="020B0604030504040204" pitchFamily="34" charset="0"/>
              </a:rPr>
              <a:t>Per linguists, language specialists, lack of regulation of official languages results in “survival of the fittest” with language dominance in public/private spheres based on linguistic demographics, differential prestige, usefulness, hierarchy between the OLs : higher number of users of French vs. English, hence language “hierarchies” (Ayafor, Simo Bobda, Abongdia) </a:t>
            </a:r>
          </a:p>
        </p:txBody>
      </p:sp>
      <p:sp>
        <p:nvSpPr>
          <p:cNvPr id="4" name="Title 1">
            <a:extLst>
              <a:ext uri="{FF2B5EF4-FFF2-40B4-BE49-F238E27FC236}">
                <a16:creationId xmlns:a16="http://schemas.microsoft.com/office/drawing/2014/main" id="{1317B4A7-46A6-4C2F-8B90-0D9A62CFFA3C}"/>
              </a:ext>
            </a:extLst>
          </p:cNvPr>
          <p:cNvSpPr>
            <a:spLocks noGrp="1"/>
          </p:cNvSpPr>
          <p:nvPr>
            <p:ph type="title"/>
          </p:nvPr>
        </p:nvSpPr>
        <p:spPr>
          <a:xfrm>
            <a:off x="838202" y="365126"/>
            <a:ext cx="10515600" cy="838642"/>
          </a:xfrm>
        </p:spPr>
        <p:txBody>
          <a:bodyPr>
            <a:normAutofit/>
          </a:bodyPr>
          <a:lstStyle/>
          <a:p>
            <a:pPr algn="ctr"/>
            <a:r>
              <a:rPr lang="en-US" sz="1801" dirty="0">
                <a:latin typeface="Tahoma" panose="020B0604030504040204" pitchFamily="34" charset="0"/>
                <a:ea typeface="Tahoma" panose="020B0604030504040204" pitchFamily="34" charset="0"/>
                <a:cs typeface="Tahoma" panose="020B0604030504040204" pitchFamily="34" charset="0"/>
              </a:rPr>
              <a:t>Language use in citizens’ daily access to State services, </a:t>
            </a:r>
            <a:br>
              <a:rPr lang="en-US" sz="1801" dirty="0">
                <a:latin typeface="Tahoma" panose="020B0604030504040204" pitchFamily="34" charset="0"/>
                <a:ea typeface="Tahoma" panose="020B0604030504040204" pitchFamily="34" charset="0"/>
                <a:cs typeface="Tahoma" panose="020B0604030504040204" pitchFamily="34" charset="0"/>
              </a:rPr>
            </a:br>
            <a:r>
              <a:rPr lang="en-US" sz="1801" dirty="0">
                <a:latin typeface="Tahoma" panose="020B0604030504040204" pitchFamily="34" charset="0"/>
                <a:ea typeface="Tahoma" panose="020B0604030504040204" pitchFamily="34" charset="0"/>
                <a:cs typeface="Tahoma" panose="020B0604030504040204" pitchFamily="34" charset="0"/>
              </a:rPr>
              <a:t>by public officials/State staff, and in official transactions, procedures, other public domains</a:t>
            </a:r>
            <a:br>
              <a:rPr lang="en-US" sz="1801" dirty="0">
                <a:latin typeface="Tahoma" panose="020B0604030504040204" pitchFamily="34" charset="0"/>
                <a:ea typeface="Tahoma" panose="020B0604030504040204" pitchFamily="34" charset="0"/>
                <a:cs typeface="Tahoma" panose="020B0604030504040204" pitchFamily="34" charset="0"/>
              </a:rPr>
            </a:br>
            <a:endParaRPr lang="en-US" sz="180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778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FE6E-C4D6-437A-99F7-C7911F959329}"/>
              </a:ext>
            </a:extLst>
          </p:cNvPr>
          <p:cNvSpPr>
            <a:spLocks noGrp="1"/>
          </p:cNvSpPr>
          <p:nvPr>
            <p:ph type="title"/>
          </p:nvPr>
        </p:nvSpPr>
        <p:spPr>
          <a:xfrm>
            <a:off x="838202" y="365127"/>
            <a:ext cx="10515600" cy="854075"/>
          </a:xfrm>
        </p:spPr>
        <p:txBody>
          <a:bodyPr>
            <a:normAutofit fontScale="90000"/>
          </a:bodyPr>
          <a:lstStyle/>
          <a:p>
            <a:pPr algn="ctr"/>
            <a:r>
              <a:rPr lang="en-US" sz="2201" dirty="0">
                <a:latin typeface="Tahoma" panose="020B0604030504040204" pitchFamily="34" charset="0"/>
                <a:ea typeface="Tahoma" panose="020B0604030504040204" pitchFamily="34" charset="0"/>
                <a:cs typeface="Tahoma" panose="020B0604030504040204" pitchFamily="34" charset="0"/>
              </a:rPr>
              <a:t>Ambivalence on citizens’ rights to be rendered State/official services in OL of choice: </a:t>
            </a:r>
            <a:br>
              <a:rPr lang="en-US" sz="2201" dirty="0">
                <a:latin typeface="Tahoma" panose="020B0604030504040204" pitchFamily="34" charset="0"/>
                <a:ea typeface="Tahoma" panose="020B0604030504040204" pitchFamily="34" charset="0"/>
                <a:cs typeface="Tahoma" panose="020B0604030504040204" pitchFamily="34" charset="0"/>
              </a:rPr>
            </a:br>
            <a:r>
              <a:rPr lang="en-US" sz="2201" dirty="0">
                <a:latin typeface="Tahoma" panose="020B0604030504040204" pitchFamily="34" charset="0"/>
                <a:ea typeface="Tahoma" panose="020B0604030504040204" pitchFamily="34" charset="0"/>
                <a:cs typeface="Tahoma" panose="020B0604030504040204" pitchFamily="34" charset="0"/>
              </a:rPr>
              <a:t>Dec. 2019 Official Language Law</a:t>
            </a:r>
          </a:p>
        </p:txBody>
      </p:sp>
      <p:sp>
        <p:nvSpPr>
          <p:cNvPr id="3" name="Content Placeholder 2">
            <a:extLst>
              <a:ext uri="{FF2B5EF4-FFF2-40B4-BE49-F238E27FC236}">
                <a16:creationId xmlns:a16="http://schemas.microsoft.com/office/drawing/2014/main" id="{BD83F17C-84CC-487B-BC5B-161458E7407A}"/>
              </a:ext>
            </a:extLst>
          </p:cNvPr>
          <p:cNvSpPr>
            <a:spLocks noGrp="1"/>
          </p:cNvSpPr>
          <p:nvPr>
            <p:ph idx="1"/>
          </p:nvPr>
        </p:nvSpPr>
        <p:spPr>
          <a:xfrm>
            <a:off x="838202" y="1099594"/>
            <a:ext cx="10515600" cy="5077369"/>
          </a:xfrm>
        </p:spPr>
        <p:txBody>
          <a:bodyPr>
            <a:normAutofit lnSpcReduction="10000"/>
          </a:bodyPr>
          <a:lstStyle/>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700" dirty="0">
                <a:latin typeface="Tahoma" panose="020B0604030504040204" pitchFamily="34" charset="0"/>
                <a:ea typeface="Tahoma" panose="020B0604030504040204" pitchFamily="34" charset="0"/>
                <a:cs typeface="Tahoma" panose="020B0604030504040204" pitchFamily="34" charset="0"/>
              </a:rPr>
              <a:t>Legal Effect:	Users’ right to </a:t>
            </a:r>
            <a:r>
              <a:rPr lang="en-US" sz="1700" u="sng" dirty="0">
                <a:latin typeface="Tahoma" panose="020B0604030504040204" pitchFamily="34" charset="0"/>
                <a:ea typeface="Tahoma" panose="020B0604030504040204" pitchFamily="34" charset="0"/>
                <a:cs typeface="Tahoma" panose="020B0604030504040204" pitchFamily="34" charset="0"/>
              </a:rPr>
              <a:t>communicate</a:t>
            </a:r>
            <a:r>
              <a:rPr lang="en-US" sz="1700" dirty="0">
                <a:latin typeface="Tahoma" panose="020B0604030504040204" pitchFamily="34" charset="0"/>
                <a:ea typeface="Tahoma" panose="020B0604030504040204" pitchFamily="34" charset="0"/>
                <a:cs typeface="Tahoma" panose="020B0604030504040204" pitchFamily="34" charset="0"/>
              </a:rPr>
              <a:t> in the OL of their choice (S.15) </a:t>
            </a:r>
            <a:r>
              <a:rPr lang="en-US" sz="1700" dirty="0">
                <a:solidFill>
                  <a:srgbClr val="FF0000"/>
                </a:solidFill>
                <a:latin typeface="Tahoma" panose="020B0604030504040204" pitchFamily="34" charset="0"/>
                <a:ea typeface="Tahoma" panose="020B0604030504040204" pitchFamily="34" charset="0"/>
                <a:cs typeface="Tahoma" panose="020B0604030504040204" pitchFamily="34" charset="0"/>
              </a:rPr>
              <a:t>unmatched</a:t>
            </a:r>
            <a:r>
              <a:rPr lang="en-US" sz="1700" dirty="0">
                <a:latin typeface="Tahoma" panose="020B0604030504040204" pitchFamily="34" charset="0"/>
                <a:ea typeface="Tahoma" panose="020B0604030504040204" pitchFamily="34" charset="0"/>
                <a:cs typeface="Tahoma" panose="020B0604030504040204" pitchFamily="34" charset="0"/>
              </a:rPr>
              <a:t> by a 			corresponding </a:t>
            </a:r>
            <a:r>
              <a:rPr lang="en-US" sz="1700" b="1" dirty="0">
                <a:latin typeface="Tahoma" panose="020B0604030504040204" pitchFamily="34" charset="0"/>
                <a:ea typeface="Tahoma" panose="020B0604030504040204" pitchFamily="34" charset="0"/>
                <a:cs typeface="Tahoma" panose="020B0604030504040204" pitchFamily="34" charset="0"/>
              </a:rPr>
              <a:t>duty / obligation</a:t>
            </a:r>
            <a:r>
              <a:rPr lang="en-US" sz="1700" dirty="0">
                <a:latin typeface="Tahoma" panose="020B0604030504040204" pitchFamily="34" charset="0"/>
                <a:ea typeface="Tahoma" panose="020B0604030504040204" pitchFamily="34" charset="0"/>
                <a:cs typeface="Tahoma" panose="020B0604030504040204" pitchFamily="34" charset="0"/>
              </a:rPr>
              <a:t> of the public/State official to render service in the 			user’s OL of choice. Duty of public officials is to render service in </a:t>
            </a:r>
            <a:r>
              <a:rPr lang="en-US" sz="1700" dirty="0">
                <a:solidFill>
                  <a:srgbClr val="FF0000"/>
                </a:solidFill>
                <a:latin typeface="Tahoma" panose="020B0604030504040204" pitchFamily="34" charset="0"/>
                <a:ea typeface="Tahoma" panose="020B0604030504040204" pitchFamily="34" charset="0"/>
                <a:cs typeface="Tahoma" panose="020B0604030504040204" pitchFamily="34" charset="0"/>
              </a:rPr>
              <a:t>“any”</a:t>
            </a:r>
            <a:r>
              <a:rPr lang="en-US" sz="1700" dirty="0">
                <a:latin typeface="Tahoma" panose="020B0604030504040204" pitchFamily="34" charset="0"/>
                <a:ea typeface="Tahoma" panose="020B0604030504040204" pitchFamily="34" charset="0"/>
                <a:cs typeface="Tahoma" panose="020B0604030504040204" pitchFamily="34" charset="0"/>
              </a:rPr>
              <a:t> of the official 			languages (S. 13.2) </a:t>
            </a:r>
          </a:p>
        </p:txBody>
      </p:sp>
      <p:pic>
        <p:nvPicPr>
          <p:cNvPr id="4" name="Content Placeholder 3">
            <a:extLst>
              <a:ext uri="{FF2B5EF4-FFF2-40B4-BE49-F238E27FC236}">
                <a16:creationId xmlns:a16="http://schemas.microsoft.com/office/drawing/2014/main" id="{4566FC97-3475-485B-9516-4E6DFD3DC1DF}"/>
              </a:ext>
            </a:extLst>
          </p:cNvPr>
          <p:cNvPicPr>
            <a:picLocks noChangeAspect="1"/>
          </p:cNvPicPr>
          <p:nvPr/>
        </p:nvPicPr>
        <p:blipFill>
          <a:blip r:embed="rId2"/>
          <a:stretch>
            <a:fillRect/>
          </a:stretch>
        </p:blipFill>
        <p:spPr>
          <a:xfrm>
            <a:off x="1304544" y="1501761"/>
            <a:ext cx="9095232" cy="2446404"/>
          </a:xfrm>
          <a:prstGeom prst="rect">
            <a:avLst/>
          </a:prstGeom>
        </p:spPr>
      </p:pic>
      <p:pic>
        <p:nvPicPr>
          <p:cNvPr id="5" name="Picture 4">
            <a:extLst>
              <a:ext uri="{FF2B5EF4-FFF2-40B4-BE49-F238E27FC236}">
                <a16:creationId xmlns:a16="http://schemas.microsoft.com/office/drawing/2014/main" id="{F7E6DAC8-5CB7-448D-B718-F32A9E8BA8DF}"/>
              </a:ext>
            </a:extLst>
          </p:cNvPr>
          <p:cNvPicPr>
            <a:picLocks noChangeAspect="1"/>
          </p:cNvPicPr>
          <p:nvPr/>
        </p:nvPicPr>
        <p:blipFill>
          <a:blip r:embed="rId3"/>
          <a:stretch>
            <a:fillRect/>
          </a:stretch>
        </p:blipFill>
        <p:spPr>
          <a:xfrm>
            <a:off x="1475232" y="4133038"/>
            <a:ext cx="8924544" cy="718736"/>
          </a:xfrm>
          <a:prstGeom prst="rect">
            <a:avLst/>
          </a:prstGeom>
        </p:spPr>
      </p:pic>
      <p:sp>
        <p:nvSpPr>
          <p:cNvPr id="7" name="Oval 6">
            <a:extLst>
              <a:ext uri="{FF2B5EF4-FFF2-40B4-BE49-F238E27FC236}">
                <a16:creationId xmlns:a16="http://schemas.microsoft.com/office/drawing/2014/main" id="{65076DCE-9119-4D51-9582-01EFC8B5DD00}"/>
              </a:ext>
            </a:extLst>
          </p:cNvPr>
          <p:cNvSpPr/>
          <p:nvPr/>
        </p:nvSpPr>
        <p:spPr>
          <a:xfrm>
            <a:off x="6096000" y="2731951"/>
            <a:ext cx="4154848" cy="51425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9" name="Oval 8">
            <a:extLst>
              <a:ext uri="{FF2B5EF4-FFF2-40B4-BE49-F238E27FC236}">
                <a16:creationId xmlns:a16="http://schemas.microsoft.com/office/drawing/2014/main" id="{DD4940DC-1FBB-4726-82B7-1F30A3322218}"/>
              </a:ext>
            </a:extLst>
          </p:cNvPr>
          <p:cNvSpPr/>
          <p:nvPr/>
        </p:nvSpPr>
        <p:spPr>
          <a:xfrm>
            <a:off x="6217920" y="4133038"/>
            <a:ext cx="4032928" cy="5480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Tree>
    <p:extLst>
      <p:ext uri="{BB962C8B-B14F-4D97-AF65-F5344CB8AC3E}">
        <p14:creationId xmlns:p14="http://schemas.microsoft.com/office/powerpoint/2010/main" val="157556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83F17C-84CC-487B-BC5B-161458E7407A}"/>
              </a:ext>
            </a:extLst>
          </p:cNvPr>
          <p:cNvSpPr>
            <a:spLocks noGrp="1"/>
          </p:cNvSpPr>
          <p:nvPr>
            <p:ph idx="1"/>
          </p:nvPr>
        </p:nvSpPr>
        <p:spPr>
          <a:xfrm>
            <a:off x="1023396" y="907727"/>
            <a:ext cx="10515600" cy="5042549"/>
          </a:xfrm>
        </p:spPr>
        <p:txBody>
          <a:bodyPr>
            <a:normAutofit/>
          </a:bodyPr>
          <a:lstStyle/>
          <a:p>
            <a:pPr algn="just"/>
            <a:r>
              <a:rPr lang="en-US" sz="1801" dirty="0">
                <a:latin typeface="Tahoma" panose="020B0604030504040204" pitchFamily="34" charset="0"/>
                <a:ea typeface="Tahoma" panose="020B0604030504040204" pitchFamily="34" charset="0"/>
                <a:cs typeface="Tahoma" panose="020B0604030504040204" pitchFamily="34" charset="0"/>
              </a:rPr>
              <a:t>Crisis began in 2016 with foyers of tension in the </a:t>
            </a:r>
            <a:r>
              <a:rPr lang="en-US" sz="1801" dirty="0">
                <a:solidFill>
                  <a:srgbClr val="0000FF"/>
                </a:solidFill>
                <a:latin typeface="Tahoma" panose="020B0604030504040204" pitchFamily="34" charset="0"/>
                <a:ea typeface="Tahoma" panose="020B0604030504040204" pitchFamily="34" charset="0"/>
                <a:cs typeface="Tahoma" panose="020B0604030504040204" pitchFamily="34" charset="0"/>
              </a:rPr>
              <a:t>Education </a:t>
            </a:r>
            <a:r>
              <a:rPr lang="en-US" sz="1801" dirty="0">
                <a:latin typeface="Tahoma" panose="020B0604030504040204" pitchFamily="34" charset="0"/>
                <a:ea typeface="Tahoma" panose="020B0604030504040204" pitchFamily="34" charset="0"/>
                <a:cs typeface="Tahoma" panose="020B0604030504040204" pitchFamily="34" charset="0"/>
              </a:rPr>
              <a:t>and </a:t>
            </a:r>
            <a:r>
              <a:rPr lang="en-US" sz="1801" dirty="0">
                <a:solidFill>
                  <a:srgbClr val="0000FF"/>
                </a:solidFill>
                <a:latin typeface="Tahoma" panose="020B0604030504040204" pitchFamily="34" charset="0"/>
                <a:ea typeface="Tahoma" panose="020B0604030504040204" pitchFamily="34" charset="0"/>
                <a:cs typeface="Tahoma" panose="020B0604030504040204" pitchFamily="34" charset="0"/>
              </a:rPr>
              <a:t>Justice/Legal sectors </a:t>
            </a:r>
            <a:r>
              <a:rPr lang="en-US" sz="1801" dirty="0">
                <a:latin typeface="Tahoma" panose="020B0604030504040204" pitchFamily="34" charset="0"/>
                <a:ea typeface="Tahoma" panose="020B0604030504040204" pitchFamily="34" charset="0"/>
                <a:cs typeface="Tahoma" panose="020B0604030504040204" pitchFamily="34" charset="0"/>
              </a:rPr>
              <a:t>between the associated official language systems. But Cameroon’s </a:t>
            </a:r>
            <a:r>
              <a:rPr lang="en-US" sz="1801" dirty="0">
                <a:solidFill>
                  <a:srgbClr val="0000FF"/>
                </a:solidFill>
                <a:latin typeface="Tahoma" panose="020B0604030504040204" pitchFamily="34" charset="0"/>
                <a:ea typeface="Tahoma" panose="020B0604030504040204" pitchFamily="34" charset="0"/>
                <a:cs typeface="Tahoma" panose="020B0604030504040204" pitchFamily="34" charset="0"/>
              </a:rPr>
              <a:t>linguists and specialists in language policy and planning</a:t>
            </a:r>
            <a:r>
              <a:rPr lang="en-US" sz="1801" dirty="0">
                <a:latin typeface="Tahoma" panose="020B0604030504040204" pitchFamily="34" charset="0"/>
                <a:ea typeface="Tahoma" panose="020B0604030504040204" pitchFamily="34" charset="0"/>
                <a:cs typeface="Tahoma" panose="020B0604030504040204" pitchFamily="34" charset="0"/>
              </a:rPr>
              <a:t> showed high prescience, as early as a decade before the crisis, that tensions were possible and in the offing, due to lack of language regulation. (Anchimbe, Simo Bobda, Echu). </a:t>
            </a:r>
          </a:p>
          <a:p>
            <a:pPr algn="just"/>
            <a:endParaRPr lang="en-US" sz="1801" dirty="0">
              <a:latin typeface="Tahoma" panose="020B0604030504040204" pitchFamily="34" charset="0"/>
              <a:ea typeface="Tahoma" panose="020B0604030504040204" pitchFamily="34" charset="0"/>
              <a:cs typeface="Tahoma" panose="020B0604030504040204" pitchFamily="34" charset="0"/>
            </a:endParaRPr>
          </a:p>
          <a:p>
            <a:pPr algn="just"/>
            <a:r>
              <a:rPr lang="en-US" sz="1801" dirty="0">
                <a:latin typeface="Tahoma" panose="020B0604030504040204" pitchFamily="34" charset="0"/>
                <a:ea typeface="Tahoma" panose="020B0604030504040204" pitchFamily="34" charset="0"/>
                <a:cs typeface="Tahoma" panose="020B0604030504040204" pitchFamily="34" charset="0"/>
              </a:rPr>
              <a:t>Notable example: </a:t>
            </a:r>
            <a:r>
              <a:rPr lang="en-US" sz="1801" dirty="0">
                <a:solidFill>
                  <a:srgbClr val="FF0000"/>
                </a:solidFill>
                <a:latin typeface="Tahoma" panose="020B0604030504040204" pitchFamily="34" charset="0"/>
                <a:ea typeface="Tahoma" panose="020B0604030504040204" pitchFamily="34" charset="0"/>
                <a:cs typeface="Tahoma" panose="020B0604030504040204" pitchFamily="34" charset="0"/>
              </a:rPr>
              <a:t>competing, non-complementary, non-nationally harmonious identities </a:t>
            </a:r>
            <a:r>
              <a:rPr lang="en-US" sz="1801" dirty="0">
                <a:latin typeface="Tahoma" panose="020B0604030504040204" pitchFamily="34" charset="0"/>
                <a:ea typeface="Tahoma" panose="020B0604030504040204" pitchFamily="34" charset="0"/>
                <a:cs typeface="Tahoma" panose="020B0604030504040204" pitchFamily="34" charset="0"/>
              </a:rPr>
              <a:t>among “new English” learners as language of instruction, inter-generational switchers to the English schooling system. </a:t>
            </a:r>
          </a:p>
          <a:p>
            <a:pPr algn="just"/>
            <a:endParaRPr lang="en-US" sz="1801" dirty="0">
              <a:latin typeface="Tahoma" panose="020B0604030504040204" pitchFamily="34" charset="0"/>
              <a:ea typeface="Tahoma" panose="020B0604030504040204" pitchFamily="34" charset="0"/>
              <a:cs typeface="Tahoma" panose="020B0604030504040204" pitchFamily="34" charset="0"/>
            </a:endParaRPr>
          </a:p>
          <a:p>
            <a:pPr algn="just"/>
            <a:r>
              <a:rPr lang="en-US" sz="1801" dirty="0">
                <a:latin typeface="Tahoma" panose="020B0604030504040204" pitchFamily="34" charset="0"/>
                <a:ea typeface="Tahoma" panose="020B0604030504040204" pitchFamily="34" charset="0"/>
                <a:cs typeface="Tahoma" panose="020B0604030504040204" pitchFamily="34" charset="0"/>
              </a:rPr>
              <a:t>Respondent learners / parents who adopted/acquired English through language of instruction switching considered their identities as “different” from Cameroon’s historical English users (Anglophones). Theirs as a more </a:t>
            </a:r>
            <a:r>
              <a:rPr lang="en-US" sz="1801" dirty="0">
                <a:solidFill>
                  <a:srgbClr val="FF0000"/>
                </a:solidFill>
                <a:latin typeface="Tahoma" panose="020B0604030504040204" pitchFamily="34" charset="0"/>
                <a:ea typeface="Tahoma" panose="020B0604030504040204" pitchFamily="34" charset="0"/>
                <a:cs typeface="Tahoma" panose="020B0604030504040204" pitchFamily="34" charset="0"/>
              </a:rPr>
              <a:t>superior, or extroverted (global appeal) brand of English</a:t>
            </a:r>
            <a:r>
              <a:rPr lang="en-US" sz="1801" dirty="0">
                <a:latin typeface="Tahoma" panose="020B0604030504040204" pitchFamily="34" charset="0"/>
                <a:ea typeface="Tahoma" panose="020B0604030504040204" pitchFamily="34" charset="0"/>
                <a:cs typeface="Tahoma" panose="020B0604030504040204" pitchFamily="34" charset="0"/>
              </a:rPr>
              <a:t>. </a:t>
            </a:r>
          </a:p>
          <a:p>
            <a:pPr algn="just"/>
            <a:endParaRPr lang="en-US" sz="1801" dirty="0">
              <a:latin typeface="Tahoma" panose="020B0604030504040204" pitchFamily="34" charset="0"/>
              <a:ea typeface="Tahoma" panose="020B0604030504040204" pitchFamily="34" charset="0"/>
              <a:cs typeface="Tahoma" panose="020B0604030504040204" pitchFamily="34" charset="0"/>
            </a:endParaRPr>
          </a:p>
          <a:p>
            <a:pPr algn="just"/>
            <a:r>
              <a:rPr lang="en-US" sz="1801" dirty="0">
                <a:latin typeface="Tahoma" panose="020B0604030504040204" pitchFamily="34" charset="0"/>
                <a:ea typeface="Tahoma" panose="020B0604030504040204" pitchFamily="34" charset="0"/>
                <a:cs typeface="Tahoma" panose="020B0604030504040204" pitchFamily="34" charset="0"/>
              </a:rPr>
              <a:t>Reinforcement of existing </a:t>
            </a:r>
            <a:r>
              <a:rPr lang="en-US" sz="1801" dirty="0">
                <a:solidFill>
                  <a:srgbClr val="FF0000"/>
                </a:solidFill>
                <a:latin typeface="Tahoma" panose="020B0604030504040204" pitchFamily="34" charset="0"/>
                <a:ea typeface="Tahoma" panose="020B0604030504040204" pitchFamily="34" charset="0"/>
                <a:cs typeface="Tahoma" panose="020B0604030504040204" pitchFamily="34" charset="0"/>
              </a:rPr>
              <a:t>hierarchized stereotypes </a:t>
            </a:r>
            <a:r>
              <a:rPr lang="en-US" sz="1801" dirty="0">
                <a:latin typeface="Tahoma" panose="020B0604030504040204" pitchFamily="34" charset="0"/>
                <a:ea typeface="Tahoma" panose="020B0604030504040204" pitchFamily="34" charset="0"/>
                <a:cs typeface="Tahoma" panose="020B0604030504040204" pitchFamily="34" charset="0"/>
              </a:rPr>
              <a:t>between official language users / communities. (Anchimbe). Extension of the “Bamenda” epithet in social, cosmopolitan slang. </a:t>
            </a:r>
          </a:p>
          <a:p>
            <a:endParaRPr lang="en-US" sz="180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078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3229</TotalTime>
  <Words>5528</Words>
  <Application>Microsoft Office PowerPoint</Application>
  <PresentationFormat>Widescreen</PresentationFormat>
  <Paragraphs>486</Paragraphs>
  <Slides>40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6" baseType="lpstr">
      <vt:lpstr>Arial</vt:lpstr>
      <vt:lpstr>Calibri</vt:lpstr>
      <vt:lpstr>Calibri Light</vt:lpstr>
      <vt:lpstr>Tahoma</vt:lpstr>
      <vt:lpstr>Office Theme</vt:lpstr>
      <vt:lpstr>Worksheet</vt:lpstr>
      <vt:lpstr> What Cameroon's development partners  in-country could do, to help mitigate drivers  of the country's Anglophone crisis </vt:lpstr>
      <vt:lpstr>Background: conflict vulnerability of officially multilingual States</vt:lpstr>
      <vt:lpstr>Background: conflict vulnerability of officially multilingual States</vt:lpstr>
      <vt:lpstr>Four (4) conflict-mitigation, management strategies from comparative experiences of officially multilingual States, relevant to Cameroon:  </vt:lpstr>
      <vt:lpstr>OFFICIAL LANGUAGES: LANGUAGE POLICY AND PLANNING </vt:lpstr>
      <vt:lpstr>Territorial &amp; Regional Preponderance in Use of Official Languages </vt:lpstr>
      <vt:lpstr>Language use in citizens’ daily access to State services,  by public officials/State staff, and in official transactions, procedures, other public domains </vt:lpstr>
      <vt:lpstr>Ambivalence on citizens’ rights to be rendered State/official services in OL of choice:  Dec. 2019 Official Language Law</vt:lpstr>
      <vt:lpstr>PowerPoint Presentation</vt:lpstr>
      <vt:lpstr>Recommended Policy Solution: Language Policy and Planning for an officially multilingual State, with multiple endogenous languages of regional, local reach (Chumbow, 2012)</vt:lpstr>
      <vt:lpstr>Recommended Entry Point Activities</vt:lpstr>
      <vt:lpstr>EDUCATION SECTOR: LANGUAGE-IN-EDUCATION PLANNING &amp; POLICY </vt:lpstr>
      <vt:lpstr>Legal Framework</vt:lpstr>
      <vt:lpstr>Inter-educational system differences grounded in history</vt:lpstr>
      <vt:lpstr>Historical resistance to education system(s) fusion </vt:lpstr>
      <vt:lpstr>Territorial &amp; Regional Preponderance (Enrolment) in education sub-systems</vt:lpstr>
      <vt:lpstr>Historical cross-educational system performance, outcomes, internal efficiency issues</vt:lpstr>
      <vt:lpstr>Analysis …. </vt:lpstr>
      <vt:lpstr>Historical Class Repetition Rates : Primary &amp; Secondary Education (2002-2003) </vt:lpstr>
      <vt:lpstr>Analysis …</vt:lpstr>
      <vt:lpstr>Mid-Point Assessment: Class Repeater rates in Secondary Education (2009-2010)</vt:lpstr>
      <vt:lpstr>Analysis and perceptions … </vt:lpstr>
      <vt:lpstr>Contemporary : Class Promotion &amp; Repetition Rates - Secondary Education (2014-15)</vt:lpstr>
      <vt:lpstr>PowerPoint Presentation</vt:lpstr>
      <vt:lpstr>Millennials &amp; Globalization Trend (since 2000) : Language-in-Education shifts  Increased cross-enrolment into English educational subsystem by French OL1 families</vt:lpstr>
      <vt:lpstr>Millennials’ (continued)</vt:lpstr>
      <vt:lpstr>Long range demographic trends in English/French sub-system enrolment : NURSERY</vt:lpstr>
      <vt:lpstr>NURSERY by sub-system. 2015-2016 (so prior to any NW-SW crisis education displacement)</vt:lpstr>
      <vt:lpstr>Long range demographic trends in English/French sub-system enrolment : PRIMARY</vt:lpstr>
      <vt:lpstr>Long range demographic trends in English/French sub-system enrolment : SECONDARY (Grammar)</vt:lpstr>
      <vt:lpstr>Conclusion – Recommendation : Need for Language-in-Education,  Language-of-instruction planning, demand forecasting, and supply provisioning</vt:lpstr>
      <vt:lpstr>Recommended Policy Solution : Language-in-Education Planning</vt:lpstr>
      <vt:lpstr>Recommended Entry Point Activities: Education</vt:lpstr>
      <vt:lpstr>Recommended Entry Point Activities: Education</vt:lpstr>
      <vt:lpstr>JUSTICE SECTOR : Bijuralism, Pluri-juralism, Coexistence of Legal Traditions</vt:lpstr>
      <vt:lpstr>Legal Professions’ Statistics: Civil vs Common Law Bias/Training</vt:lpstr>
      <vt:lpstr>Recommended Policy Solution – Bijuralism, Mixed Legal Systems</vt:lpstr>
      <vt:lpstr>Bijuralism, Mixed Legal Systems – Entry Points</vt:lpstr>
      <vt:lpstr>DEVOLUTION and Subnational Governance (Special Status)</vt:lpstr>
      <vt:lpstr>Recommended Policy Approach – Understanding asymmetrical devolution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Simo</dc:creator>
  <cp:lastModifiedBy>Paul Simo</cp:lastModifiedBy>
  <cp:revision>190</cp:revision>
  <dcterms:created xsi:type="dcterms:W3CDTF">2021-02-06T11:17:53Z</dcterms:created>
  <dcterms:modified xsi:type="dcterms:W3CDTF">2021-06-02T11:33:11Z</dcterms:modified>
</cp:coreProperties>
</file>